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2"/>
  </p:notesMasterIdLst>
  <p:sldIdLst>
    <p:sldId id="388" r:id="rId2"/>
    <p:sldId id="478" r:id="rId3"/>
    <p:sldId id="2017" r:id="rId4"/>
    <p:sldId id="2039" r:id="rId5"/>
    <p:sldId id="2038" r:id="rId6"/>
    <p:sldId id="2116" r:id="rId7"/>
    <p:sldId id="2106" r:id="rId8"/>
    <p:sldId id="2111" r:id="rId9"/>
    <p:sldId id="2112" r:id="rId10"/>
    <p:sldId id="2113" r:id="rId11"/>
    <p:sldId id="2110" r:id="rId12"/>
    <p:sldId id="2119" r:id="rId13"/>
    <p:sldId id="2120" r:id="rId14"/>
    <p:sldId id="2126" r:id="rId15"/>
    <p:sldId id="2108" r:id="rId16"/>
    <p:sldId id="2125" r:id="rId17"/>
    <p:sldId id="2129" r:id="rId18"/>
    <p:sldId id="2130" r:id="rId19"/>
    <p:sldId id="2124" r:id="rId20"/>
    <p:sldId id="2131" r:id="rId21"/>
    <p:sldId id="2132" r:id="rId22"/>
    <p:sldId id="2133" r:id="rId23"/>
    <p:sldId id="2134" r:id="rId24"/>
    <p:sldId id="2117" r:id="rId25"/>
    <p:sldId id="2121" r:id="rId26"/>
    <p:sldId id="2118" r:id="rId27"/>
    <p:sldId id="2122" r:id="rId28"/>
    <p:sldId id="2135" r:id="rId29"/>
    <p:sldId id="2053" r:id="rId30"/>
    <p:sldId id="2068" r:id="rId31"/>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1pPr>
    <a:lvl2pPr marL="4572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2pPr>
    <a:lvl3pPr marL="9144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3pPr>
    <a:lvl4pPr marL="13716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4pPr>
    <a:lvl5pPr marL="18288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5pPr>
    <a:lvl6pPr marL="22860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6pPr>
    <a:lvl7pPr marL="27432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7pPr>
    <a:lvl8pPr marL="32004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8pPr>
    <a:lvl9pPr marL="36576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30"/>
    <a:srgbClr val="669900"/>
    <a:srgbClr val="00CC00"/>
    <a:srgbClr val="0000FF"/>
    <a:srgbClr val="FFFFFF"/>
    <a:srgbClr val="CC6600"/>
    <a:srgbClr val="B8B8B8"/>
    <a:srgbClr val="9D0000"/>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70" autoAdjust="0"/>
    <p:restoredTop sz="95562" autoAdjust="0"/>
  </p:normalViewPr>
  <p:slideViewPr>
    <p:cSldViewPr snapToGrid="0">
      <p:cViewPr varScale="1">
        <p:scale>
          <a:sx n="130" d="100"/>
          <a:sy n="130" d="100"/>
        </p:scale>
        <p:origin x="968" y="608"/>
      </p:cViewPr>
      <p:guideLst>
        <p:guide orient="horz" pos="2160"/>
        <p:guide pos="384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endParaRPr lang="en-US"/>
          </a:p>
        </p:txBody>
      </p:sp>
      <p:sp>
        <p:nvSpPr>
          <p:cNvPr id="2048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fld id="{0EE26C0C-D63D-45AF-A471-A3D6BD5561E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pitchFamily="-123"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1</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xfrm>
            <a:off x="381000" y="685800"/>
            <a:ext cx="6096000" cy="3429000"/>
          </a:xfrm>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FE2FE-A41D-5CA6-6F30-ABE16936312B}"/>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692668B0-1445-F896-3DAD-2A965F0238F8}"/>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CB8E19D-B76D-C536-39BA-3AA6005673EB}"/>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213945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26A29-5067-EC86-8A92-26ADF13A4502}"/>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6D54401D-C805-EA04-21B6-8DBD3AAE2174}"/>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C6DD9276-0068-6221-840B-F057BAA0E4B4}"/>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51710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19B70-642E-615B-E78D-0EDCEAE068B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C0C1F8F6-23C2-F4B9-F6E6-C84F58BC4297}"/>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259D212A-AC6F-F656-A373-A81E7D7A445E}"/>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161882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522EA-472A-E5EE-635E-6FBBB7F8CEC8}"/>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DE4D3780-8E9B-3EA7-8CA3-E359B3CB477B}"/>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098DB30B-5790-9F9B-88BC-77E84A0E1D6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179151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2E43A-25FB-B11C-6EF9-F537156E6C8A}"/>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95BBF24C-FFAA-C050-4831-0AE168BD5749}"/>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A67E728C-8689-11E1-C258-04042CBC9617}"/>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181305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9D38-BFB5-428A-A162-CDE77FE96521}"/>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D26E2E8-46B3-D881-3D3F-A10ADC38EDA4}"/>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EC9964FE-D5E0-E250-B9EE-8EB3CB175384}"/>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108514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0E09E-7322-7A3E-83A7-5787968E5E41}"/>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15EDDA25-03E4-17A1-DE9F-95FB6F7D593F}"/>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AC01DEBB-CC89-BE01-B343-7ABE7DC32AA2}"/>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806121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0989B-8060-C3CE-EB82-BED37230D239}"/>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FE7AF7B7-47E1-2612-A983-2C2F0221AC4C}"/>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019C09AD-C10A-7944-D458-5F4CB2CACE80}"/>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55972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3252A-595D-EF11-D990-5C4FBD9A9181}"/>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F58FB0B6-7334-8708-0953-0FB0E425FB26}"/>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B9EBD4B7-7F76-C7DC-9BB2-E3B8B1D3C269}"/>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982964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D60D1-795F-9379-AB3B-526CF0636932}"/>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3F6FC9E3-D5C1-64AC-5B53-FE3C8321DB2E}"/>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5ABC6966-20CC-E4CB-382D-4C1A0CE43A0C}"/>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1524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013544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423B8-E595-F796-F8AD-EB0000562360}"/>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DEA59B5C-94D6-C50B-7B80-8C764394D14B}"/>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00EC0E88-8A6D-EDC9-50A8-8A7B01F66602}"/>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44525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99E4-6111-0CEA-6DB2-736DA97477B4}"/>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D148C1B6-BB56-F3FD-AF36-668594C8727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C005CA89-5E99-49CC-5B69-6B8B8F23F87E}"/>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508853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7254F-BE4C-7A51-4980-EBFB4CC4056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6619BB57-07ED-2EB4-C6DC-85E1665B2345}"/>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0585295A-0C30-3DC2-434A-21F7E50BA5D7}"/>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576053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EE9E3-043E-003B-3E25-467CEE457959}"/>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AFD3B3F4-8FAC-C555-4FAF-BA1590634A47}"/>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BEB8034F-04F2-3107-662F-EDA0268DA8E4}"/>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075242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EC081-A58D-84D5-63CB-860EFED1C2C1}"/>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59BCECB3-5C9D-31C2-86A2-CF1FF0C1CCE4}"/>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8008D4E4-7AE2-2E59-C53F-25FD1A92DEC6}"/>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146861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F69B3-9DBB-C5FD-4509-60F6D8C67C49}"/>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B9D1918-F815-B872-09A4-2556CA6DD874}"/>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A43A8988-7657-B5DB-CDCF-2ACD0DAA0FC5}"/>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898508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24CFA-A2F1-AB50-C064-C07322B32C72}"/>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E38F23BE-458F-844F-A1F5-0EBB50821475}"/>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E7A7CC10-B9D1-4BDA-85B5-10D660FCAF37}"/>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711053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029AC-1DED-3BFB-5754-CDB871619ED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C4A36DA6-967B-2E63-841C-8617945200EA}"/>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74715CBA-7689-E76B-D2B5-6D417EEBEFCE}"/>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510673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6A115-BFDC-CC92-AF98-401A2271EA78}"/>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5D4F1F6-FBE9-47C5-09CD-65E1F6CB3C8A}"/>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48FB82C6-EDA9-C124-F16C-841CA76811DA}"/>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509957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113BB-5CAE-9DFA-E6A4-D78AA05B8E5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76396976-4F90-8BF1-2B45-8AC88B7ABF97}"/>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A249EAE0-3402-E9D6-DC88-60AC91A90884}"/>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978797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C28D1-3C83-41EA-E605-E8C2A370741E}"/>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FFCFDE7D-D0A2-04E9-E76D-634C68442B35}"/>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5D311560-2B80-39DD-E36A-DC20F66E0DBC}"/>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041000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C662F-EB93-72DB-0D2C-9AE1AB6E4B65}"/>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51682445-73E7-4332-5318-9C87F46CBE99}"/>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E6DBAD03-0DA1-6F3B-A0A3-B719FEE04DBC}"/>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765219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1C580-5173-50E6-B9A8-B98B56BF5B9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C91FD57A-1EB6-265D-3183-B3C12614E84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0BBDC5AC-7F7A-6620-2B31-A1E08CE2B7FB}"/>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559161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18D87-A94B-A617-C59C-7684F8A68DB8}"/>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68C31208-E05D-D241-2075-0C6A125B9A95}"/>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3AA248EF-9BC8-0F42-1A6F-99FDAE232418}"/>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54454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E4674-4B6F-7831-8B4A-1E0ADD4E7632}"/>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F6E03013-F36E-EC35-A760-AE0475CA7779}"/>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0B9E3D72-6257-B25A-D165-0B1346CCA795}"/>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922423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86CAF-8B69-F13B-0148-6B50056D2D8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8AD3B16B-17ED-12C0-636B-893912EA9AEA}"/>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4384E22F-8854-544A-1544-2702F905E6AA}"/>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518550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FDD80-2CD3-24D2-4E9A-B8B681090B25}"/>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0CED1556-F972-9662-5DF5-066D1E44BB80}"/>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F04A73B-F74F-ACCF-3516-95CDE40E80B5}"/>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23970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3E89F-9D01-CCFE-F86A-EBB01E290E51}"/>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0611E950-8D5E-3F68-BFB3-8DB41A77596C}"/>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2DB2C54-4DBE-3305-3EE9-0DB5CA0C623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45651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1800" y="304800"/>
            <a:ext cx="28702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11200" y="304800"/>
            <a:ext cx="84074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11200" y="304800"/>
            <a:ext cx="114808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hart Placeholder 2"/>
          <p:cNvSpPr>
            <a:spLocks noGrp="1"/>
          </p:cNvSpPr>
          <p:nvPr>
            <p:ph type="chart" idx="1"/>
          </p:nvPr>
        </p:nvSpPr>
        <p:spPr>
          <a:xfrm>
            <a:off x="711200" y="1371600"/>
            <a:ext cx="112776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451600" y="1371600"/>
            <a:ext cx="55372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32000" y="228600"/>
            <a:ext cx="9245600" cy="838200"/>
          </a:xfrm>
        </p:spPr>
        <p:txBody>
          <a:bodyPr/>
          <a:lstStyle/>
          <a:p>
            <a:r>
              <a:rPr lang="en-US"/>
              <a:t>Click to edit Master title style</a:t>
            </a:r>
          </a:p>
        </p:txBody>
      </p:sp>
      <p:sp>
        <p:nvSpPr>
          <p:cNvPr id="3" name="Table Placeholder 2"/>
          <p:cNvSpPr>
            <a:spLocks noGrp="1"/>
          </p:cNvSpPr>
          <p:nvPr>
            <p:ph type="tbl" idx="1"/>
          </p:nvPr>
        </p:nvSpPr>
        <p:spPr>
          <a:xfrm>
            <a:off x="914400" y="1447800"/>
            <a:ext cx="10363200" cy="51054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63" r:id="rId4"/>
    <p:sldLayoutId id="2147483662" r:id="rId5"/>
    <p:sldLayoutId id="2147483661" r:id="rId6"/>
    <p:sldLayoutId id="2147483660" r:id="rId7"/>
    <p:sldLayoutId id="2147483659" r:id="rId8"/>
    <p:sldLayoutId id="2147483658" r:id="rId9"/>
    <p:sldLayoutId id="2147483657" r:id="rId10"/>
    <p:sldLayoutId id="2147483656" r:id="rId11"/>
    <p:sldLayoutId id="2147483655" r:id="rId12"/>
    <p:sldLayoutId id="2147483654" r:id="rId13"/>
    <p:sldLayoutId id="2147483653" r:id="rId14"/>
    <p:sldLayoutId id="2147483652" r:id="rId15"/>
    <p:sldLayoutId id="2147483651" r:id="rId16"/>
    <p:sldLayoutId id="2147483650" r:id="rId17"/>
    <p:sldLayoutId id="2147483649" r:id="rId18"/>
  </p:sldLayoutIdLst>
  <p:txStyles>
    <p:title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pitchFamily="-123" charset="-128"/>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http://ww2.kqed.org/science/wp-content/uploads/sites/35/2015/07/Kilobots-v3.00_00_40_26.Still006.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https://images.ctfassets.net/cnu0m8re1exe/4cZuEYhcHcK6kesb3sHrr7/6237a44e8aed0db30883340892989e0c/Drone_Swarm.jpg?fm=jpg&amp;fl=progressive&amp;w=660&amp;h=433&amp;fit=fill"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ideo" Target="https://www.youtube.com/embed/cQ5MsiGaDY8?start=19&amp;feature=oembed" TargetMode="Externa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ChangeArrowheads="1"/>
          </p:cNvSpPr>
          <p:nvPr/>
        </p:nvSpPr>
        <p:spPr bwMode="auto">
          <a:xfrm>
            <a:off x="0" y="0"/>
            <a:ext cx="12192000" cy="6858000"/>
          </a:xfrm>
          <a:prstGeom prst="rect">
            <a:avLst/>
          </a:prstGeom>
          <a:solidFill>
            <a:srgbClr val="004630"/>
          </a:solidFill>
          <a:ln w="152400">
            <a:solidFill>
              <a:srgbClr val="C0C0C0"/>
            </a:solidFill>
            <a:miter lim="800000"/>
            <a:headEnd/>
            <a:tailEnd/>
          </a:ln>
        </p:spPr>
        <p:txBody>
          <a:bodyPr wrap="none" anchor="ctr">
            <a:prstTxWarp prst="textNoShape">
              <a:avLst/>
            </a:prstTxWarp>
          </a:bodyPr>
          <a:lstStyle/>
          <a:p>
            <a:pPr algn="ctr" eaLnBrk="0" hangingPunct="0"/>
            <a:endParaRPr lang="en-US" dirty="0"/>
          </a:p>
        </p:txBody>
      </p:sp>
      <p:sp>
        <p:nvSpPr>
          <p:cNvPr id="21506" name="Line 4"/>
          <p:cNvSpPr>
            <a:spLocks noChangeShapeType="1"/>
          </p:cNvSpPr>
          <p:nvPr/>
        </p:nvSpPr>
        <p:spPr bwMode="auto">
          <a:xfrm>
            <a:off x="1600200" y="2810926"/>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7" name="Rectangle 7"/>
          <p:cNvSpPr>
            <a:spLocks noChangeArrowheads="1"/>
          </p:cNvSpPr>
          <p:nvPr/>
        </p:nvSpPr>
        <p:spPr bwMode="auto">
          <a:xfrm>
            <a:off x="152400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2209800" y="726212"/>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3600" b="1" dirty="0">
                <a:solidFill>
                  <a:srgbClr val="FFFFFF"/>
                </a:solidFill>
              </a:rPr>
              <a:t>ECE693H, Spring 2025:</a:t>
            </a:r>
            <a:br>
              <a:rPr lang="en-US" sz="3600" b="1" dirty="0">
                <a:solidFill>
                  <a:srgbClr val="FFFFFF"/>
                </a:solidFill>
              </a:rPr>
            </a:br>
            <a:r>
              <a:rPr lang="en-US" sz="3600" b="1" dirty="0">
                <a:solidFill>
                  <a:srgbClr val="FFFFFF"/>
                </a:solidFill>
              </a:rPr>
              <a:t>Multi-robot System Design</a:t>
            </a:r>
            <a:br>
              <a:rPr lang="en-US" sz="3600" b="1" dirty="0">
                <a:solidFill>
                  <a:srgbClr val="FFFFFF"/>
                </a:solidFill>
              </a:rPr>
            </a:br>
            <a:endParaRPr lang="en-US" sz="3600" b="1" dirty="0">
              <a:solidFill>
                <a:srgbClr val="FFFFFF"/>
              </a:solidFill>
            </a:endParaRPr>
          </a:p>
        </p:txBody>
      </p:sp>
      <p:sp>
        <p:nvSpPr>
          <p:cNvPr id="21510" name="Line 5"/>
          <p:cNvSpPr>
            <a:spLocks noChangeShapeType="1"/>
          </p:cNvSpPr>
          <p:nvPr/>
        </p:nvSpPr>
        <p:spPr bwMode="auto">
          <a:xfrm>
            <a:off x="1600200" y="5262597"/>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12" name="Rectangle 8"/>
          <p:cNvSpPr>
            <a:spLocks noChangeArrowheads="1"/>
          </p:cNvSpPr>
          <p:nvPr/>
        </p:nvSpPr>
        <p:spPr bwMode="auto">
          <a:xfrm>
            <a:off x="13192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10" name="Rectangle 8">
            <a:extLst>
              <a:ext uri="{FF2B5EF4-FFF2-40B4-BE49-F238E27FC236}">
                <a16:creationId xmlns:a16="http://schemas.microsoft.com/office/drawing/2014/main" id="{F4FBA15B-261F-2B43-B01A-B415FBF210A4}"/>
              </a:ext>
            </a:extLst>
          </p:cNvPr>
          <p:cNvSpPr txBox="1">
            <a:spLocks noChangeArrowheads="1"/>
          </p:cNvSpPr>
          <p:nvPr/>
        </p:nvSpPr>
        <p:spPr bwMode="auto">
          <a:xfrm>
            <a:off x="1603375" y="4658737"/>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a:lstStyle>
          <a:p>
            <a:pPr eaLnBrk="1" hangingPunct="1"/>
            <a:r>
              <a:rPr lang="en-US" sz="3600" b="1" kern="0" dirty="0">
                <a:solidFill>
                  <a:srgbClr val="FFFFFF"/>
                </a:solidFill>
              </a:rPr>
              <a:t>Dr. Daniel Drew</a:t>
            </a:r>
          </a:p>
        </p:txBody>
      </p:sp>
      <p:sp>
        <p:nvSpPr>
          <p:cNvPr id="3" name="Rectangle 4">
            <a:extLst>
              <a:ext uri="{FF2B5EF4-FFF2-40B4-BE49-F238E27FC236}">
                <a16:creationId xmlns:a16="http://schemas.microsoft.com/office/drawing/2014/main" id="{49BFE827-9EE4-D34F-B334-837A8846AF3C}"/>
              </a:ext>
            </a:extLst>
          </p:cNvPr>
          <p:cNvSpPr>
            <a:spLocks noChangeArrowheads="1"/>
          </p:cNvSpPr>
          <p:nvPr/>
        </p:nvSpPr>
        <p:spPr bwMode="auto">
          <a:xfrm>
            <a:off x="695739" y="3817527"/>
            <a:ext cx="2433635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EAB7C601-1891-C248-9E6E-AEEC3677B311}"/>
              </a:ext>
            </a:extLst>
          </p:cNvPr>
          <p:cNvSpPr>
            <a:spLocks noChangeArrowheads="1"/>
          </p:cNvSpPr>
          <p:nvPr/>
        </p:nvSpPr>
        <p:spPr bwMode="auto">
          <a:xfrm>
            <a:off x="2978423" y="2665142"/>
            <a:ext cx="2501049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AFDCB474-CE19-F540-8E2B-0EEE7FFBFD3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13ABDB46-9487-19F9-2618-7A6D407EC433}"/>
              </a:ext>
            </a:extLst>
          </p:cNvPr>
          <p:cNvPicPr>
            <a:picLocks noChangeAspect="1"/>
          </p:cNvPicPr>
          <p:nvPr/>
        </p:nvPicPr>
        <p:blipFill>
          <a:blip r:embed="rId3"/>
          <a:stretch>
            <a:fillRect/>
          </a:stretch>
        </p:blipFill>
        <p:spPr>
          <a:xfrm>
            <a:off x="8002710" y="5474277"/>
            <a:ext cx="2585915" cy="1209541"/>
          </a:xfrm>
          <a:prstGeom prst="rect">
            <a:avLst/>
          </a:prstGeom>
        </p:spPr>
      </p:pic>
      <p:sp>
        <p:nvSpPr>
          <p:cNvPr id="7" name="TextBox 6">
            <a:extLst>
              <a:ext uri="{FF2B5EF4-FFF2-40B4-BE49-F238E27FC236}">
                <a16:creationId xmlns:a16="http://schemas.microsoft.com/office/drawing/2014/main" id="{491B7D79-3C0A-A11D-26AB-C1200B271036}"/>
              </a:ext>
            </a:extLst>
          </p:cNvPr>
          <p:cNvSpPr txBox="1"/>
          <p:nvPr/>
        </p:nvSpPr>
        <p:spPr>
          <a:xfrm>
            <a:off x="2391043" y="2207262"/>
            <a:ext cx="7409915" cy="646331"/>
          </a:xfrm>
          <a:prstGeom prst="rect">
            <a:avLst/>
          </a:prstGeom>
          <a:noFill/>
        </p:spPr>
        <p:txBody>
          <a:bodyPr wrap="square">
            <a:spAutoFit/>
          </a:bodyPr>
          <a:lstStyle/>
          <a:p>
            <a:pPr algn="ctr"/>
            <a:r>
              <a:rPr lang="en-US" sz="3600" dirty="0">
                <a:solidFill>
                  <a:srgbClr val="FFFFFF"/>
                </a:solidFill>
              </a:rPr>
              <a:t>“Multi-robot Systems 2”</a:t>
            </a:r>
            <a:endParaRPr lang="en-US" sz="3600" dirty="0"/>
          </a:p>
        </p:txBody>
      </p:sp>
      <p:pic>
        <p:nvPicPr>
          <p:cNvPr id="4" name="Picture 1" descr="This Swarm of Search and Rescue Drones Can Explore Without Human Help |  Discover Magazine">
            <a:extLst>
              <a:ext uri="{FF2B5EF4-FFF2-40B4-BE49-F238E27FC236}">
                <a16:creationId xmlns:a16="http://schemas.microsoft.com/office/drawing/2014/main" id="{C9C1618B-547C-D87B-8E3F-7132626779D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r="16367"/>
          <a:stretch>
            <a:fillRect/>
          </a:stretch>
        </p:blipFill>
        <p:spPr bwMode="auto">
          <a:xfrm>
            <a:off x="1600200"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an A Thousand Tiny Swarming Robots Outsmart Nature? | KQED">
            <a:extLst>
              <a:ext uri="{FF2B5EF4-FFF2-40B4-BE49-F238E27FC236}">
                <a16:creationId xmlns:a16="http://schemas.microsoft.com/office/drawing/2014/main" id="{88B4B8CC-A230-CBA2-9916-C760C321CDB0}"/>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r="14803"/>
          <a:stretch>
            <a:fillRect/>
          </a:stretch>
        </p:blipFill>
        <p:spPr bwMode="auto">
          <a:xfrm>
            <a:off x="4461281"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eiko Hamann on LinkedIn: Division of Labor in Robot Swarms with Minimize  Surprise">
            <a:extLst>
              <a:ext uri="{FF2B5EF4-FFF2-40B4-BE49-F238E27FC236}">
                <a16:creationId xmlns:a16="http://schemas.microsoft.com/office/drawing/2014/main" id="{E0E2D1B6-6D8D-9657-B525-1AAC64EB84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89" r="4275"/>
          <a:stretch/>
        </p:blipFill>
        <p:spPr bwMode="auto">
          <a:xfrm>
            <a:off x="7440071"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7F00A-D278-E852-5CC1-337BBBD0770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840CD4E3-27BA-03ED-0587-F3BFE3BABEE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80198053-B09B-E08C-5E12-F6A33D737C2A}"/>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BF886DE2-13B8-5979-F7F0-9F0F9B032FE5}"/>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Task Assignment: Two Major Paradigms</a:t>
            </a:r>
          </a:p>
        </p:txBody>
      </p:sp>
      <p:sp>
        <p:nvSpPr>
          <p:cNvPr id="2" name="TextBox 1">
            <a:extLst>
              <a:ext uri="{FF2B5EF4-FFF2-40B4-BE49-F238E27FC236}">
                <a16:creationId xmlns:a16="http://schemas.microsoft.com/office/drawing/2014/main" id="{37A836FC-4652-8F99-AD7B-724EC6237F19}"/>
              </a:ext>
            </a:extLst>
          </p:cNvPr>
          <p:cNvSpPr txBox="1"/>
          <p:nvPr/>
        </p:nvSpPr>
        <p:spPr>
          <a:xfrm>
            <a:off x="1734340" y="2229383"/>
            <a:ext cx="3189335" cy="461665"/>
          </a:xfrm>
          <a:prstGeom prst="rect">
            <a:avLst/>
          </a:prstGeom>
          <a:noFill/>
        </p:spPr>
        <p:txBody>
          <a:bodyPr wrap="none" rtlCol="0">
            <a:spAutoFit/>
          </a:bodyPr>
          <a:lstStyle/>
          <a:p>
            <a:r>
              <a:rPr lang="en-US" dirty="0"/>
              <a:t>“Hungarian Algorithm”</a:t>
            </a:r>
          </a:p>
        </p:txBody>
      </p:sp>
      <p:sp>
        <p:nvSpPr>
          <p:cNvPr id="3" name="TextBox 2">
            <a:extLst>
              <a:ext uri="{FF2B5EF4-FFF2-40B4-BE49-F238E27FC236}">
                <a16:creationId xmlns:a16="http://schemas.microsoft.com/office/drawing/2014/main" id="{7A4FA517-C647-F231-E3F4-2199A46B565A}"/>
              </a:ext>
            </a:extLst>
          </p:cNvPr>
          <p:cNvSpPr txBox="1"/>
          <p:nvPr/>
        </p:nvSpPr>
        <p:spPr>
          <a:xfrm>
            <a:off x="6982400" y="2229383"/>
            <a:ext cx="3473067" cy="830997"/>
          </a:xfrm>
          <a:prstGeom prst="rect">
            <a:avLst/>
          </a:prstGeom>
          <a:noFill/>
        </p:spPr>
        <p:txBody>
          <a:bodyPr wrap="none" rtlCol="0">
            <a:spAutoFit/>
          </a:bodyPr>
          <a:lstStyle/>
          <a:p>
            <a:r>
              <a:rPr lang="en-US" dirty="0"/>
              <a:t>Market-based Allocation</a:t>
            </a:r>
          </a:p>
          <a:p>
            <a:r>
              <a:rPr lang="en-US" dirty="0"/>
              <a:t>(various approaches)</a:t>
            </a:r>
          </a:p>
        </p:txBody>
      </p:sp>
      <p:sp>
        <p:nvSpPr>
          <p:cNvPr id="5" name="TextBox 4">
            <a:extLst>
              <a:ext uri="{FF2B5EF4-FFF2-40B4-BE49-F238E27FC236}">
                <a16:creationId xmlns:a16="http://schemas.microsoft.com/office/drawing/2014/main" id="{4C2D6237-515C-1E0F-4CC9-3B04A49ED566}"/>
              </a:ext>
            </a:extLst>
          </p:cNvPr>
          <p:cNvSpPr txBox="1"/>
          <p:nvPr/>
        </p:nvSpPr>
        <p:spPr>
          <a:xfrm>
            <a:off x="1969234" y="1634284"/>
            <a:ext cx="2356735" cy="461665"/>
          </a:xfrm>
          <a:custGeom>
            <a:avLst/>
            <a:gdLst>
              <a:gd name="connsiteX0" fmla="*/ 0 w 2356735"/>
              <a:gd name="connsiteY0" fmla="*/ 0 h 461665"/>
              <a:gd name="connsiteX1" fmla="*/ 565616 w 2356735"/>
              <a:gd name="connsiteY1" fmla="*/ 0 h 461665"/>
              <a:gd name="connsiteX2" fmla="*/ 1084098 w 2356735"/>
              <a:gd name="connsiteY2" fmla="*/ 0 h 461665"/>
              <a:gd name="connsiteX3" fmla="*/ 1720417 w 2356735"/>
              <a:gd name="connsiteY3" fmla="*/ 0 h 461665"/>
              <a:gd name="connsiteX4" fmla="*/ 2356735 w 2356735"/>
              <a:gd name="connsiteY4" fmla="*/ 0 h 461665"/>
              <a:gd name="connsiteX5" fmla="*/ 2356735 w 2356735"/>
              <a:gd name="connsiteY5" fmla="*/ 461665 h 461665"/>
              <a:gd name="connsiteX6" fmla="*/ 1814686 w 2356735"/>
              <a:gd name="connsiteY6" fmla="*/ 461665 h 461665"/>
              <a:gd name="connsiteX7" fmla="*/ 1272637 w 2356735"/>
              <a:gd name="connsiteY7" fmla="*/ 461665 h 461665"/>
              <a:gd name="connsiteX8" fmla="*/ 636318 w 2356735"/>
              <a:gd name="connsiteY8" fmla="*/ 461665 h 461665"/>
              <a:gd name="connsiteX9" fmla="*/ 0 w 2356735"/>
              <a:gd name="connsiteY9" fmla="*/ 461665 h 461665"/>
              <a:gd name="connsiteX10" fmla="*/ 0 w 2356735"/>
              <a:gd name="connsiteY1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6735" h="461665" extrusionOk="0">
                <a:moveTo>
                  <a:pt x="0" y="0"/>
                </a:moveTo>
                <a:cubicBezTo>
                  <a:pt x="162081" y="-35656"/>
                  <a:pt x="335345" y="39316"/>
                  <a:pt x="565616" y="0"/>
                </a:cubicBezTo>
                <a:cubicBezTo>
                  <a:pt x="795887" y="-39316"/>
                  <a:pt x="871043" y="56396"/>
                  <a:pt x="1084098" y="0"/>
                </a:cubicBezTo>
                <a:cubicBezTo>
                  <a:pt x="1297153" y="-56396"/>
                  <a:pt x="1507917" y="71292"/>
                  <a:pt x="1720417" y="0"/>
                </a:cubicBezTo>
                <a:cubicBezTo>
                  <a:pt x="1932917" y="-71292"/>
                  <a:pt x="2180649" y="76029"/>
                  <a:pt x="2356735" y="0"/>
                </a:cubicBezTo>
                <a:cubicBezTo>
                  <a:pt x="2410774" y="167166"/>
                  <a:pt x="2319495" y="342841"/>
                  <a:pt x="2356735" y="461665"/>
                </a:cubicBezTo>
                <a:cubicBezTo>
                  <a:pt x="2136269" y="485290"/>
                  <a:pt x="1934113" y="437443"/>
                  <a:pt x="1814686" y="461665"/>
                </a:cubicBezTo>
                <a:cubicBezTo>
                  <a:pt x="1695259" y="485887"/>
                  <a:pt x="1504426" y="428558"/>
                  <a:pt x="1272637" y="461665"/>
                </a:cubicBezTo>
                <a:cubicBezTo>
                  <a:pt x="1040848" y="494772"/>
                  <a:pt x="782835" y="421393"/>
                  <a:pt x="636318" y="461665"/>
                </a:cubicBezTo>
                <a:cubicBezTo>
                  <a:pt x="489801" y="501937"/>
                  <a:pt x="169981" y="432821"/>
                  <a:pt x="0" y="461665"/>
                </a:cubicBezTo>
                <a:cubicBezTo>
                  <a:pt x="-7079" y="275849"/>
                  <a:pt x="43389" y="136500"/>
                  <a:pt x="0" y="0"/>
                </a:cubicBezTo>
                <a:close/>
              </a:path>
            </a:pathLst>
          </a:custGeom>
          <a:noFill/>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r>
              <a:rPr lang="en-US" b="1" dirty="0"/>
              <a:t>CENTRALIZED</a:t>
            </a:r>
          </a:p>
        </p:txBody>
      </p:sp>
      <p:sp>
        <p:nvSpPr>
          <p:cNvPr id="6" name="TextBox 5">
            <a:extLst>
              <a:ext uri="{FF2B5EF4-FFF2-40B4-BE49-F238E27FC236}">
                <a16:creationId xmlns:a16="http://schemas.microsoft.com/office/drawing/2014/main" id="{61841698-92FC-FAEA-EBE3-906DF5C5DCCB}"/>
              </a:ext>
            </a:extLst>
          </p:cNvPr>
          <p:cNvSpPr txBox="1"/>
          <p:nvPr/>
        </p:nvSpPr>
        <p:spPr>
          <a:xfrm>
            <a:off x="7130798" y="1634284"/>
            <a:ext cx="2784737" cy="461665"/>
          </a:xfrm>
          <a:custGeom>
            <a:avLst/>
            <a:gdLst>
              <a:gd name="connsiteX0" fmla="*/ 0 w 2784737"/>
              <a:gd name="connsiteY0" fmla="*/ 0 h 461665"/>
              <a:gd name="connsiteX1" fmla="*/ 556947 w 2784737"/>
              <a:gd name="connsiteY1" fmla="*/ 0 h 461665"/>
              <a:gd name="connsiteX2" fmla="*/ 1086047 w 2784737"/>
              <a:gd name="connsiteY2" fmla="*/ 0 h 461665"/>
              <a:gd name="connsiteX3" fmla="*/ 1670842 w 2784737"/>
              <a:gd name="connsiteY3" fmla="*/ 0 h 461665"/>
              <a:gd name="connsiteX4" fmla="*/ 2283484 w 2784737"/>
              <a:gd name="connsiteY4" fmla="*/ 0 h 461665"/>
              <a:gd name="connsiteX5" fmla="*/ 2784737 w 2784737"/>
              <a:gd name="connsiteY5" fmla="*/ 0 h 461665"/>
              <a:gd name="connsiteX6" fmla="*/ 2784737 w 2784737"/>
              <a:gd name="connsiteY6" fmla="*/ 461665 h 461665"/>
              <a:gd name="connsiteX7" fmla="*/ 2227790 w 2784737"/>
              <a:gd name="connsiteY7" fmla="*/ 461665 h 461665"/>
              <a:gd name="connsiteX8" fmla="*/ 1726537 w 2784737"/>
              <a:gd name="connsiteY8" fmla="*/ 461665 h 461665"/>
              <a:gd name="connsiteX9" fmla="*/ 1169590 w 2784737"/>
              <a:gd name="connsiteY9" fmla="*/ 461665 h 461665"/>
              <a:gd name="connsiteX10" fmla="*/ 584795 w 2784737"/>
              <a:gd name="connsiteY10" fmla="*/ 461665 h 461665"/>
              <a:gd name="connsiteX11" fmla="*/ 0 w 2784737"/>
              <a:gd name="connsiteY11" fmla="*/ 461665 h 461665"/>
              <a:gd name="connsiteX12" fmla="*/ 0 w 2784737"/>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4737" h="461665" extrusionOk="0">
                <a:moveTo>
                  <a:pt x="0" y="0"/>
                </a:moveTo>
                <a:cubicBezTo>
                  <a:pt x="254204" y="-65168"/>
                  <a:pt x="425934" y="48313"/>
                  <a:pt x="556947" y="0"/>
                </a:cubicBezTo>
                <a:cubicBezTo>
                  <a:pt x="687960" y="-48313"/>
                  <a:pt x="883396" y="23625"/>
                  <a:pt x="1086047" y="0"/>
                </a:cubicBezTo>
                <a:cubicBezTo>
                  <a:pt x="1288698" y="-23625"/>
                  <a:pt x="1418100" y="62449"/>
                  <a:pt x="1670842" y="0"/>
                </a:cubicBezTo>
                <a:cubicBezTo>
                  <a:pt x="1923585" y="-62449"/>
                  <a:pt x="2087427" y="70566"/>
                  <a:pt x="2283484" y="0"/>
                </a:cubicBezTo>
                <a:cubicBezTo>
                  <a:pt x="2479541" y="-70566"/>
                  <a:pt x="2643504" y="52245"/>
                  <a:pt x="2784737" y="0"/>
                </a:cubicBezTo>
                <a:cubicBezTo>
                  <a:pt x="2805691" y="225637"/>
                  <a:pt x="2737296" y="259961"/>
                  <a:pt x="2784737" y="461665"/>
                </a:cubicBezTo>
                <a:cubicBezTo>
                  <a:pt x="2572688" y="466870"/>
                  <a:pt x="2481602" y="441325"/>
                  <a:pt x="2227790" y="461665"/>
                </a:cubicBezTo>
                <a:cubicBezTo>
                  <a:pt x="1973978" y="482005"/>
                  <a:pt x="1961280" y="404669"/>
                  <a:pt x="1726537" y="461665"/>
                </a:cubicBezTo>
                <a:cubicBezTo>
                  <a:pt x="1491794" y="518661"/>
                  <a:pt x="1440163" y="420185"/>
                  <a:pt x="1169590" y="461665"/>
                </a:cubicBezTo>
                <a:cubicBezTo>
                  <a:pt x="899017" y="503145"/>
                  <a:pt x="848769" y="400938"/>
                  <a:pt x="584795" y="461665"/>
                </a:cubicBezTo>
                <a:cubicBezTo>
                  <a:pt x="320822" y="522392"/>
                  <a:pt x="128854" y="421205"/>
                  <a:pt x="0" y="461665"/>
                </a:cubicBezTo>
                <a:cubicBezTo>
                  <a:pt x="-34870" y="304285"/>
                  <a:pt x="52022" y="119123"/>
                  <a:pt x="0" y="0"/>
                </a:cubicBezTo>
                <a:close/>
              </a:path>
            </a:pathLst>
          </a:custGeom>
          <a:noFill/>
          <a:ln w="19050">
            <a:solidFill>
              <a:schemeClr val="tx1"/>
            </a:solidFill>
            <a:extLst>
              <a:ext uri="{C807C97D-BFC1-408E-A445-0C87EB9F89A2}">
                <ask:lineSketchStyleProps xmlns:ask="http://schemas.microsoft.com/office/drawing/2018/sketchyshapes" sd="1617499634">
                  <a:prstGeom prst="rect">
                    <a:avLst/>
                  </a:prstGeom>
                  <ask:type>
                    <ask:lineSketchScribble/>
                  </ask:type>
                </ask:lineSketchStyleProps>
              </a:ext>
            </a:extLst>
          </a:ln>
        </p:spPr>
        <p:txBody>
          <a:bodyPr wrap="none" rtlCol="0">
            <a:spAutoFit/>
          </a:bodyPr>
          <a:lstStyle/>
          <a:p>
            <a:r>
              <a:rPr lang="en-US" b="1" dirty="0"/>
              <a:t>DECENTRALIZED</a:t>
            </a:r>
          </a:p>
        </p:txBody>
      </p:sp>
      <p:sp>
        <p:nvSpPr>
          <p:cNvPr id="7" name="TextBox 6">
            <a:extLst>
              <a:ext uri="{FF2B5EF4-FFF2-40B4-BE49-F238E27FC236}">
                <a16:creationId xmlns:a16="http://schemas.microsoft.com/office/drawing/2014/main" id="{D1ECE24F-4395-E5E2-6A53-910B2E442D4B}"/>
              </a:ext>
            </a:extLst>
          </p:cNvPr>
          <p:cNvSpPr txBox="1"/>
          <p:nvPr/>
        </p:nvSpPr>
        <p:spPr>
          <a:xfrm>
            <a:off x="2043520" y="5609825"/>
            <a:ext cx="9105378" cy="830997"/>
          </a:xfrm>
          <a:custGeom>
            <a:avLst/>
            <a:gdLst>
              <a:gd name="connsiteX0" fmla="*/ 0 w 9105378"/>
              <a:gd name="connsiteY0" fmla="*/ 0 h 830997"/>
              <a:gd name="connsiteX1" fmla="*/ 478032 w 9105378"/>
              <a:gd name="connsiteY1" fmla="*/ 0 h 830997"/>
              <a:gd name="connsiteX2" fmla="*/ 773957 w 9105378"/>
              <a:gd name="connsiteY2" fmla="*/ 0 h 830997"/>
              <a:gd name="connsiteX3" fmla="*/ 1525151 w 9105378"/>
              <a:gd name="connsiteY3" fmla="*/ 0 h 830997"/>
              <a:gd name="connsiteX4" fmla="*/ 2003183 w 9105378"/>
              <a:gd name="connsiteY4" fmla="*/ 0 h 830997"/>
              <a:gd name="connsiteX5" fmla="*/ 2481216 w 9105378"/>
              <a:gd name="connsiteY5" fmla="*/ 0 h 830997"/>
              <a:gd name="connsiteX6" fmla="*/ 3232409 w 9105378"/>
              <a:gd name="connsiteY6" fmla="*/ 0 h 830997"/>
              <a:gd name="connsiteX7" fmla="*/ 3619388 w 9105378"/>
              <a:gd name="connsiteY7" fmla="*/ 0 h 830997"/>
              <a:gd name="connsiteX8" fmla="*/ 4370581 w 9105378"/>
              <a:gd name="connsiteY8" fmla="*/ 0 h 830997"/>
              <a:gd name="connsiteX9" fmla="*/ 5121775 w 9105378"/>
              <a:gd name="connsiteY9" fmla="*/ 0 h 830997"/>
              <a:gd name="connsiteX10" fmla="*/ 5690861 w 9105378"/>
              <a:gd name="connsiteY10" fmla="*/ 0 h 830997"/>
              <a:gd name="connsiteX11" fmla="*/ 6442055 w 9105378"/>
              <a:gd name="connsiteY11" fmla="*/ 0 h 830997"/>
              <a:gd name="connsiteX12" fmla="*/ 6920087 w 9105378"/>
              <a:gd name="connsiteY12" fmla="*/ 0 h 830997"/>
              <a:gd name="connsiteX13" fmla="*/ 7398120 w 9105378"/>
              <a:gd name="connsiteY13" fmla="*/ 0 h 830997"/>
              <a:gd name="connsiteX14" fmla="*/ 8058260 w 9105378"/>
              <a:gd name="connsiteY14" fmla="*/ 0 h 830997"/>
              <a:gd name="connsiteX15" fmla="*/ 8536292 w 9105378"/>
              <a:gd name="connsiteY15" fmla="*/ 0 h 830997"/>
              <a:gd name="connsiteX16" fmla="*/ 9105378 w 9105378"/>
              <a:gd name="connsiteY16" fmla="*/ 0 h 830997"/>
              <a:gd name="connsiteX17" fmla="*/ 9105378 w 9105378"/>
              <a:gd name="connsiteY17" fmla="*/ 432118 h 830997"/>
              <a:gd name="connsiteX18" fmla="*/ 9105378 w 9105378"/>
              <a:gd name="connsiteY18" fmla="*/ 830997 h 830997"/>
              <a:gd name="connsiteX19" fmla="*/ 8445238 w 9105378"/>
              <a:gd name="connsiteY19" fmla="*/ 830997 h 830997"/>
              <a:gd name="connsiteX20" fmla="*/ 8058260 w 9105378"/>
              <a:gd name="connsiteY20" fmla="*/ 830997 h 830997"/>
              <a:gd name="connsiteX21" fmla="*/ 7307066 w 9105378"/>
              <a:gd name="connsiteY21" fmla="*/ 830997 h 830997"/>
              <a:gd name="connsiteX22" fmla="*/ 6737980 w 9105378"/>
              <a:gd name="connsiteY22" fmla="*/ 830997 h 830997"/>
              <a:gd name="connsiteX23" fmla="*/ 6351001 w 9105378"/>
              <a:gd name="connsiteY23" fmla="*/ 830997 h 830997"/>
              <a:gd name="connsiteX24" fmla="*/ 5781915 w 9105378"/>
              <a:gd name="connsiteY24" fmla="*/ 830997 h 830997"/>
              <a:gd name="connsiteX25" fmla="*/ 5485990 w 9105378"/>
              <a:gd name="connsiteY25" fmla="*/ 830997 h 830997"/>
              <a:gd name="connsiteX26" fmla="*/ 5190065 w 9105378"/>
              <a:gd name="connsiteY26" fmla="*/ 830997 h 830997"/>
              <a:gd name="connsiteX27" fmla="*/ 4620979 w 9105378"/>
              <a:gd name="connsiteY27" fmla="*/ 830997 h 830997"/>
              <a:gd name="connsiteX28" fmla="*/ 4234001 w 9105378"/>
              <a:gd name="connsiteY28" fmla="*/ 830997 h 830997"/>
              <a:gd name="connsiteX29" fmla="*/ 3573861 w 9105378"/>
              <a:gd name="connsiteY29" fmla="*/ 830997 h 830997"/>
              <a:gd name="connsiteX30" fmla="*/ 3186882 w 9105378"/>
              <a:gd name="connsiteY30" fmla="*/ 830997 h 830997"/>
              <a:gd name="connsiteX31" fmla="*/ 2526742 w 9105378"/>
              <a:gd name="connsiteY31" fmla="*/ 830997 h 830997"/>
              <a:gd name="connsiteX32" fmla="*/ 2230818 w 9105378"/>
              <a:gd name="connsiteY32" fmla="*/ 830997 h 830997"/>
              <a:gd name="connsiteX33" fmla="*/ 1570678 w 9105378"/>
              <a:gd name="connsiteY33" fmla="*/ 830997 h 830997"/>
              <a:gd name="connsiteX34" fmla="*/ 1183699 w 9105378"/>
              <a:gd name="connsiteY34" fmla="*/ 830997 h 830997"/>
              <a:gd name="connsiteX35" fmla="*/ 887774 w 9105378"/>
              <a:gd name="connsiteY35" fmla="*/ 830997 h 830997"/>
              <a:gd name="connsiteX36" fmla="*/ 500796 w 9105378"/>
              <a:gd name="connsiteY36" fmla="*/ 830997 h 830997"/>
              <a:gd name="connsiteX37" fmla="*/ 0 w 9105378"/>
              <a:gd name="connsiteY37" fmla="*/ 830997 h 830997"/>
              <a:gd name="connsiteX38" fmla="*/ 0 w 9105378"/>
              <a:gd name="connsiteY38" fmla="*/ 432118 h 830997"/>
              <a:gd name="connsiteX39" fmla="*/ 0 w 9105378"/>
              <a:gd name="connsiteY39"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05378" h="830997" extrusionOk="0">
                <a:moveTo>
                  <a:pt x="0" y="0"/>
                </a:moveTo>
                <a:cubicBezTo>
                  <a:pt x="172031" y="-27972"/>
                  <a:pt x="339818" y="28585"/>
                  <a:pt x="478032" y="0"/>
                </a:cubicBezTo>
                <a:cubicBezTo>
                  <a:pt x="616246" y="-28585"/>
                  <a:pt x="669499" y="22364"/>
                  <a:pt x="773957" y="0"/>
                </a:cubicBezTo>
                <a:cubicBezTo>
                  <a:pt x="878416" y="-22364"/>
                  <a:pt x="1225268" y="74353"/>
                  <a:pt x="1525151" y="0"/>
                </a:cubicBezTo>
                <a:cubicBezTo>
                  <a:pt x="1825034" y="-74353"/>
                  <a:pt x="1907062" y="20139"/>
                  <a:pt x="2003183" y="0"/>
                </a:cubicBezTo>
                <a:cubicBezTo>
                  <a:pt x="2099304" y="-20139"/>
                  <a:pt x="2247290" y="2041"/>
                  <a:pt x="2481216" y="0"/>
                </a:cubicBezTo>
                <a:cubicBezTo>
                  <a:pt x="2715142" y="-2041"/>
                  <a:pt x="2949301" y="65927"/>
                  <a:pt x="3232409" y="0"/>
                </a:cubicBezTo>
                <a:cubicBezTo>
                  <a:pt x="3515517" y="-65927"/>
                  <a:pt x="3447911" y="26777"/>
                  <a:pt x="3619388" y="0"/>
                </a:cubicBezTo>
                <a:cubicBezTo>
                  <a:pt x="3790865" y="-26777"/>
                  <a:pt x="4031668" y="49106"/>
                  <a:pt x="4370581" y="0"/>
                </a:cubicBezTo>
                <a:cubicBezTo>
                  <a:pt x="4709494" y="-49106"/>
                  <a:pt x="4870073" y="39637"/>
                  <a:pt x="5121775" y="0"/>
                </a:cubicBezTo>
                <a:cubicBezTo>
                  <a:pt x="5373477" y="-39637"/>
                  <a:pt x="5463740" y="8889"/>
                  <a:pt x="5690861" y="0"/>
                </a:cubicBezTo>
                <a:cubicBezTo>
                  <a:pt x="5917982" y="-8889"/>
                  <a:pt x="6240818" y="26321"/>
                  <a:pt x="6442055" y="0"/>
                </a:cubicBezTo>
                <a:cubicBezTo>
                  <a:pt x="6643292" y="-26321"/>
                  <a:pt x="6813407" y="23862"/>
                  <a:pt x="6920087" y="0"/>
                </a:cubicBezTo>
                <a:cubicBezTo>
                  <a:pt x="7026767" y="-23862"/>
                  <a:pt x="7177354" y="21387"/>
                  <a:pt x="7398120" y="0"/>
                </a:cubicBezTo>
                <a:cubicBezTo>
                  <a:pt x="7618886" y="-21387"/>
                  <a:pt x="7833157" y="72040"/>
                  <a:pt x="8058260" y="0"/>
                </a:cubicBezTo>
                <a:cubicBezTo>
                  <a:pt x="8283363" y="-72040"/>
                  <a:pt x="8376818" y="29105"/>
                  <a:pt x="8536292" y="0"/>
                </a:cubicBezTo>
                <a:cubicBezTo>
                  <a:pt x="8695766" y="-29105"/>
                  <a:pt x="8853553" y="39471"/>
                  <a:pt x="9105378" y="0"/>
                </a:cubicBezTo>
                <a:cubicBezTo>
                  <a:pt x="9136804" y="125479"/>
                  <a:pt x="9104718" y="345224"/>
                  <a:pt x="9105378" y="432118"/>
                </a:cubicBezTo>
                <a:cubicBezTo>
                  <a:pt x="9106038" y="519012"/>
                  <a:pt x="9066130" y="700892"/>
                  <a:pt x="9105378" y="830997"/>
                </a:cubicBezTo>
                <a:cubicBezTo>
                  <a:pt x="8870796" y="846350"/>
                  <a:pt x="8706805" y="769336"/>
                  <a:pt x="8445238" y="830997"/>
                </a:cubicBezTo>
                <a:cubicBezTo>
                  <a:pt x="8183671" y="892658"/>
                  <a:pt x="8226522" y="791248"/>
                  <a:pt x="8058260" y="830997"/>
                </a:cubicBezTo>
                <a:cubicBezTo>
                  <a:pt x="7889998" y="870746"/>
                  <a:pt x="7566281" y="826151"/>
                  <a:pt x="7307066" y="830997"/>
                </a:cubicBezTo>
                <a:cubicBezTo>
                  <a:pt x="7047851" y="835843"/>
                  <a:pt x="6875908" y="774972"/>
                  <a:pt x="6737980" y="830997"/>
                </a:cubicBezTo>
                <a:cubicBezTo>
                  <a:pt x="6600052" y="887022"/>
                  <a:pt x="6459898" y="812265"/>
                  <a:pt x="6351001" y="830997"/>
                </a:cubicBezTo>
                <a:cubicBezTo>
                  <a:pt x="6242104" y="849729"/>
                  <a:pt x="6041772" y="819959"/>
                  <a:pt x="5781915" y="830997"/>
                </a:cubicBezTo>
                <a:cubicBezTo>
                  <a:pt x="5522058" y="842035"/>
                  <a:pt x="5604029" y="824595"/>
                  <a:pt x="5485990" y="830997"/>
                </a:cubicBezTo>
                <a:cubicBezTo>
                  <a:pt x="5367951" y="837399"/>
                  <a:pt x="5273263" y="827202"/>
                  <a:pt x="5190065" y="830997"/>
                </a:cubicBezTo>
                <a:cubicBezTo>
                  <a:pt x="5106867" y="834792"/>
                  <a:pt x="4865187" y="817538"/>
                  <a:pt x="4620979" y="830997"/>
                </a:cubicBezTo>
                <a:cubicBezTo>
                  <a:pt x="4376771" y="844456"/>
                  <a:pt x="4387280" y="808600"/>
                  <a:pt x="4234001" y="830997"/>
                </a:cubicBezTo>
                <a:cubicBezTo>
                  <a:pt x="4080722" y="853394"/>
                  <a:pt x="3801345" y="806589"/>
                  <a:pt x="3573861" y="830997"/>
                </a:cubicBezTo>
                <a:cubicBezTo>
                  <a:pt x="3346377" y="855405"/>
                  <a:pt x="3275581" y="795332"/>
                  <a:pt x="3186882" y="830997"/>
                </a:cubicBezTo>
                <a:cubicBezTo>
                  <a:pt x="3098183" y="866662"/>
                  <a:pt x="2688284" y="779012"/>
                  <a:pt x="2526742" y="830997"/>
                </a:cubicBezTo>
                <a:cubicBezTo>
                  <a:pt x="2365200" y="882982"/>
                  <a:pt x="2353153" y="819575"/>
                  <a:pt x="2230818" y="830997"/>
                </a:cubicBezTo>
                <a:cubicBezTo>
                  <a:pt x="2108483" y="842419"/>
                  <a:pt x="1791227" y="753375"/>
                  <a:pt x="1570678" y="830997"/>
                </a:cubicBezTo>
                <a:cubicBezTo>
                  <a:pt x="1350129" y="908619"/>
                  <a:pt x="1312116" y="825686"/>
                  <a:pt x="1183699" y="830997"/>
                </a:cubicBezTo>
                <a:cubicBezTo>
                  <a:pt x="1055282" y="836308"/>
                  <a:pt x="984926" y="810232"/>
                  <a:pt x="887774" y="830997"/>
                </a:cubicBezTo>
                <a:cubicBezTo>
                  <a:pt x="790623" y="851762"/>
                  <a:pt x="587318" y="801660"/>
                  <a:pt x="500796" y="830997"/>
                </a:cubicBezTo>
                <a:cubicBezTo>
                  <a:pt x="414274" y="860334"/>
                  <a:pt x="158594" y="824968"/>
                  <a:pt x="0" y="830997"/>
                </a:cubicBezTo>
                <a:cubicBezTo>
                  <a:pt x="-2985" y="728273"/>
                  <a:pt x="14826" y="608987"/>
                  <a:pt x="0" y="432118"/>
                </a:cubicBezTo>
                <a:cubicBezTo>
                  <a:pt x="-14826" y="255249"/>
                  <a:pt x="325" y="89950"/>
                  <a:pt x="0" y="0"/>
                </a:cubicBezTo>
                <a:close/>
              </a:path>
            </a:pathLst>
          </a:custGeom>
          <a:noFill/>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r>
              <a:rPr lang="en-US" b="1" dirty="0"/>
              <a:t>Approaches we will talk about later in the context of swarms:</a:t>
            </a:r>
          </a:p>
          <a:p>
            <a:r>
              <a:rPr lang="en-US" dirty="0"/>
              <a:t>Genetic algorithms, ant colony optimization</a:t>
            </a:r>
          </a:p>
        </p:txBody>
      </p:sp>
      <p:sp>
        <p:nvSpPr>
          <p:cNvPr id="8" name="TextBox 7">
            <a:extLst>
              <a:ext uri="{FF2B5EF4-FFF2-40B4-BE49-F238E27FC236}">
                <a16:creationId xmlns:a16="http://schemas.microsoft.com/office/drawing/2014/main" id="{06CFDFE9-2573-1164-2E64-3153BE0D76AA}"/>
              </a:ext>
            </a:extLst>
          </p:cNvPr>
          <p:cNvSpPr txBox="1"/>
          <p:nvPr/>
        </p:nvSpPr>
        <p:spPr>
          <a:xfrm>
            <a:off x="1969234" y="4104215"/>
            <a:ext cx="9179664" cy="1200329"/>
          </a:xfrm>
          <a:custGeom>
            <a:avLst/>
            <a:gdLst>
              <a:gd name="connsiteX0" fmla="*/ 0 w 9179664"/>
              <a:gd name="connsiteY0" fmla="*/ 0 h 1200329"/>
              <a:gd name="connsiteX1" fmla="*/ 481932 w 9179664"/>
              <a:gd name="connsiteY1" fmla="*/ 0 h 1200329"/>
              <a:gd name="connsiteX2" fmla="*/ 780271 w 9179664"/>
              <a:gd name="connsiteY2" fmla="*/ 0 h 1200329"/>
              <a:gd name="connsiteX3" fmla="*/ 1537594 w 9179664"/>
              <a:gd name="connsiteY3" fmla="*/ 0 h 1200329"/>
              <a:gd name="connsiteX4" fmla="*/ 2019526 w 9179664"/>
              <a:gd name="connsiteY4" fmla="*/ 0 h 1200329"/>
              <a:gd name="connsiteX5" fmla="*/ 2501458 w 9179664"/>
              <a:gd name="connsiteY5" fmla="*/ 0 h 1200329"/>
              <a:gd name="connsiteX6" fmla="*/ 3258781 w 9179664"/>
              <a:gd name="connsiteY6" fmla="*/ 0 h 1200329"/>
              <a:gd name="connsiteX7" fmla="*/ 3648916 w 9179664"/>
              <a:gd name="connsiteY7" fmla="*/ 0 h 1200329"/>
              <a:gd name="connsiteX8" fmla="*/ 4406239 w 9179664"/>
              <a:gd name="connsiteY8" fmla="*/ 0 h 1200329"/>
              <a:gd name="connsiteX9" fmla="*/ 5163561 w 9179664"/>
              <a:gd name="connsiteY9" fmla="*/ 0 h 1200329"/>
              <a:gd name="connsiteX10" fmla="*/ 5737290 w 9179664"/>
              <a:gd name="connsiteY10" fmla="*/ 0 h 1200329"/>
              <a:gd name="connsiteX11" fmla="*/ 6494612 w 9179664"/>
              <a:gd name="connsiteY11" fmla="*/ 0 h 1200329"/>
              <a:gd name="connsiteX12" fmla="*/ 6976545 w 9179664"/>
              <a:gd name="connsiteY12" fmla="*/ 0 h 1200329"/>
              <a:gd name="connsiteX13" fmla="*/ 7458477 w 9179664"/>
              <a:gd name="connsiteY13" fmla="*/ 0 h 1200329"/>
              <a:gd name="connsiteX14" fmla="*/ 8124003 w 9179664"/>
              <a:gd name="connsiteY14" fmla="*/ 0 h 1200329"/>
              <a:gd name="connsiteX15" fmla="*/ 8605935 w 9179664"/>
              <a:gd name="connsiteY15" fmla="*/ 0 h 1200329"/>
              <a:gd name="connsiteX16" fmla="*/ 9179664 w 9179664"/>
              <a:gd name="connsiteY16" fmla="*/ 0 h 1200329"/>
              <a:gd name="connsiteX17" fmla="*/ 9179664 w 9179664"/>
              <a:gd name="connsiteY17" fmla="*/ 424116 h 1200329"/>
              <a:gd name="connsiteX18" fmla="*/ 9179664 w 9179664"/>
              <a:gd name="connsiteY18" fmla="*/ 836229 h 1200329"/>
              <a:gd name="connsiteX19" fmla="*/ 9179664 w 9179664"/>
              <a:gd name="connsiteY19" fmla="*/ 1200329 h 1200329"/>
              <a:gd name="connsiteX20" fmla="*/ 8881325 w 9179664"/>
              <a:gd name="connsiteY20" fmla="*/ 1200329 h 1200329"/>
              <a:gd name="connsiteX21" fmla="*/ 8124003 w 9179664"/>
              <a:gd name="connsiteY21" fmla="*/ 1200329 h 1200329"/>
              <a:gd name="connsiteX22" fmla="*/ 7550274 w 9179664"/>
              <a:gd name="connsiteY22" fmla="*/ 1200329 h 1200329"/>
              <a:gd name="connsiteX23" fmla="*/ 7160138 w 9179664"/>
              <a:gd name="connsiteY23" fmla="*/ 1200329 h 1200329"/>
              <a:gd name="connsiteX24" fmla="*/ 6586409 w 9179664"/>
              <a:gd name="connsiteY24" fmla="*/ 1200329 h 1200329"/>
              <a:gd name="connsiteX25" fmla="*/ 6288070 w 9179664"/>
              <a:gd name="connsiteY25" fmla="*/ 1200329 h 1200329"/>
              <a:gd name="connsiteX26" fmla="*/ 5989731 w 9179664"/>
              <a:gd name="connsiteY26" fmla="*/ 1200329 h 1200329"/>
              <a:gd name="connsiteX27" fmla="*/ 5416002 w 9179664"/>
              <a:gd name="connsiteY27" fmla="*/ 1200329 h 1200329"/>
              <a:gd name="connsiteX28" fmla="*/ 5025866 w 9179664"/>
              <a:gd name="connsiteY28" fmla="*/ 1200329 h 1200329"/>
              <a:gd name="connsiteX29" fmla="*/ 4360340 w 9179664"/>
              <a:gd name="connsiteY29" fmla="*/ 1200329 h 1200329"/>
              <a:gd name="connsiteX30" fmla="*/ 3970205 w 9179664"/>
              <a:gd name="connsiteY30" fmla="*/ 1200329 h 1200329"/>
              <a:gd name="connsiteX31" fmla="*/ 3304679 w 9179664"/>
              <a:gd name="connsiteY31" fmla="*/ 1200329 h 1200329"/>
              <a:gd name="connsiteX32" fmla="*/ 3006340 w 9179664"/>
              <a:gd name="connsiteY32" fmla="*/ 1200329 h 1200329"/>
              <a:gd name="connsiteX33" fmla="*/ 2340814 w 9179664"/>
              <a:gd name="connsiteY33" fmla="*/ 1200329 h 1200329"/>
              <a:gd name="connsiteX34" fmla="*/ 1950679 w 9179664"/>
              <a:gd name="connsiteY34" fmla="*/ 1200329 h 1200329"/>
              <a:gd name="connsiteX35" fmla="*/ 1652340 w 9179664"/>
              <a:gd name="connsiteY35" fmla="*/ 1200329 h 1200329"/>
              <a:gd name="connsiteX36" fmla="*/ 1262204 w 9179664"/>
              <a:gd name="connsiteY36" fmla="*/ 1200329 h 1200329"/>
              <a:gd name="connsiteX37" fmla="*/ 596678 w 9179664"/>
              <a:gd name="connsiteY37" fmla="*/ 1200329 h 1200329"/>
              <a:gd name="connsiteX38" fmla="*/ 0 w 9179664"/>
              <a:gd name="connsiteY38" fmla="*/ 1200329 h 1200329"/>
              <a:gd name="connsiteX39" fmla="*/ 0 w 9179664"/>
              <a:gd name="connsiteY39" fmla="*/ 836229 h 1200329"/>
              <a:gd name="connsiteX40" fmla="*/ 0 w 9179664"/>
              <a:gd name="connsiteY40" fmla="*/ 472129 h 1200329"/>
              <a:gd name="connsiteX41" fmla="*/ 0 w 9179664"/>
              <a:gd name="connsiteY41"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79664" h="1200329" extrusionOk="0">
                <a:moveTo>
                  <a:pt x="0" y="0"/>
                </a:moveTo>
                <a:cubicBezTo>
                  <a:pt x="114453" y="-6625"/>
                  <a:pt x="296322" y="16037"/>
                  <a:pt x="481932" y="0"/>
                </a:cubicBezTo>
                <a:cubicBezTo>
                  <a:pt x="667542" y="-16037"/>
                  <a:pt x="699087" y="16451"/>
                  <a:pt x="780271" y="0"/>
                </a:cubicBezTo>
                <a:cubicBezTo>
                  <a:pt x="861455" y="-16451"/>
                  <a:pt x="1242080" y="2584"/>
                  <a:pt x="1537594" y="0"/>
                </a:cubicBezTo>
                <a:cubicBezTo>
                  <a:pt x="1833108" y="-2584"/>
                  <a:pt x="1920784" y="48754"/>
                  <a:pt x="2019526" y="0"/>
                </a:cubicBezTo>
                <a:cubicBezTo>
                  <a:pt x="2118268" y="-48754"/>
                  <a:pt x="2320654" y="15093"/>
                  <a:pt x="2501458" y="0"/>
                </a:cubicBezTo>
                <a:cubicBezTo>
                  <a:pt x="2682262" y="-15093"/>
                  <a:pt x="2992409" y="77695"/>
                  <a:pt x="3258781" y="0"/>
                </a:cubicBezTo>
                <a:cubicBezTo>
                  <a:pt x="3525153" y="-77695"/>
                  <a:pt x="3506723" y="16817"/>
                  <a:pt x="3648916" y="0"/>
                </a:cubicBezTo>
                <a:cubicBezTo>
                  <a:pt x="3791110" y="-16817"/>
                  <a:pt x="4109344" y="17939"/>
                  <a:pt x="4406239" y="0"/>
                </a:cubicBezTo>
                <a:cubicBezTo>
                  <a:pt x="4703134" y="-17939"/>
                  <a:pt x="4856341" y="48613"/>
                  <a:pt x="5163561" y="0"/>
                </a:cubicBezTo>
                <a:cubicBezTo>
                  <a:pt x="5470781" y="-48613"/>
                  <a:pt x="5539534" y="49085"/>
                  <a:pt x="5737290" y="0"/>
                </a:cubicBezTo>
                <a:cubicBezTo>
                  <a:pt x="5935046" y="-49085"/>
                  <a:pt x="6242084" y="52152"/>
                  <a:pt x="6494612" y="0"/>
                </a:cubicBezTo>
                <a:cubicBezTo>
                  <a:pt x="6747140" y="-52152"/>
                  <a:pt x="6801848" y="50672"/>
                  <a:pt x="6976545" y="0"/>
                </a:cubicBezTo>
                <a:cubicBezTo>
                  <a:pt x="7151242" y="-50672"/>
                  <a:pt x="7330605" y="45503"/>
                  <a:pt x="7458477" y="0"/>
                </a:cubicBezTo>
                <a:cubicBezTo>
                  <a:pt x="7586349" y="-45503"/>
                  <a:pt x="7916443" y="61125"/>
                  <a:pt x="8124003" y="0"/>
                </a:cubicBezTo>
                <a:cubicBezTo>
                  <a:pt x="8331563" y="-61125"/>
                  <a:pt x="8431925" y="35693"/>
                  <a:pt x="8605935" y="0"/>
                </a:cubicBezTo>
                <a:cubicBezTo>
                  <a:pt x="8779945" y="-35693"/>
                  <a:pt x="8933566" y="31962"/>
                  <a:pt x="9179664" y="0"/>
                </a:cubicBezTo>
                <a:cubicBezTo>
                  <a:pt x="9205986" y="98261"/>
                  <a:pt x="9168725" y="324551"/>
                  <a:pt x="9179664" y="424116"/>
                </a:cubicBezTo>
                <a:cubicBezTo>
                  <a:pt x="9190603" y="523681"/>
                  <a:pt x="9169789" y="701511"/>
                  <a:pt x="9179664" y="836229"/>
                </a:cubicBezTo>
                <a:cubicBezTo>
                  <a:pt x="9189539" y="970947"/>
                  <a:pt x="9157536" y="1079235"/>
                  <a:pt x="9179664" y="1200329"/>
                </a:cubicBezTo>
                <a:cubicBezTo>
                  <a:pt x="9072709" y="1215034"/>
                  <a:pt x="8957531" y="1195626"/>
                  <a:pt x="8881325" y="1200329"/>
                </a:cubicBezTo>
                <a:cubicBezTo>
                  <a:pt x="8805119" y="1205032"/>
                  <a:pt x="8423144" y="1134567"/>
                  <a:pt x="8124003" y="1200329"/>
                </a:cubicBezTo>
                <a:cubicBezTo>
                  <a:pt x="7824862" y="1266091"/>
                  <a:pt x="7718016" y="1152739"/>
                  <a:pt x="7550274" y="1200329"/>
                </a:cubicBezTo>
                <a:cubicBezTo>
                  <a:pt x="7382532" y="1247919"/>
                  <a:pt x="7257071" y="1186883"/>
                  <a:pt x="7160138" y="1200329"/>
                </a:cubicBezTo>
                <a:cubicBezTo>
                  <a:pt x="7063205" y="1213775"/>
                  <a:pt x="6862426" y="1144043"/>
                  <a:pt x="6586409" y="1200329"/>
                </a:cubicBezTo>
                <a:cubicBezTo>
                  <a:pt x="6310392" y="1256615"/>
                  <a:pt x="6431489" y="1198560"/>
                  <a:pt x="6288070" y="1200329"/>
                </a:cubicBezTo>
                <a:cubicBezTo>
                  <a:pt x="6144651" y="1202098"/>
                  <a:pt x="6117061" y="1165736"/>
                  <a:pt x="5989731" y="1200329"/>
                </a:cubicBezTo>
                <a:cubicBezTo>
                  <a:pt x="5862401" y="1234922"/>
                  <a:pt x="5608953" y="1167919"/>
                  <a:pt x="5416002" y="1200329"/>
                </a:cubicBezTo>
                <a:cubicBezTo>
                  <a:pt x="5223051" y="1232739"/>
                  <a:pt x="5195806" y="1180979"/>
                  <a:pt x="5025866" y="1200329"/>
                </a:cubicBezTo>
                <a:cubicBezTo>
                  <a:pt x="4855926" y="1219679"/>
                  <a:pt x="4614220" y="1137533"/>
                  <a:pt x="4360340" y="1200329"/>
                </a:cubicBezTo>
                <a:cubicBezTo>
                  <a:pt x="4106460" y="1263125"/>
                  <a:pt x="4105631" y="1156365"/>
                  <a:pt x="3970205" y="1200329"/>
                </a:cubicBezTo>
                <a:cubicBezTo>
                  <a:pt x="3834779" y="1244293"/>
                  <a:pt x="3595973" y="1125414"/>
                  <a:pt x="3304679" y="1200329"/>
                </a:cubicBezTo>
                <a:cubicBezTo>
                  <a:pt x="3013385" y="1275244"/>
                  <a:pt x="3088159" y="1165606"/>
                  <a:pt x="3006340" y="1200329"/>
                </a:cubicBezTo>
                <a:cubicBezTo>
                  <a:pt x="2924521" y="1235052"/>
                  <a:pt x="2528515" y="1180727"/>
                  <a:pt x="2340814" y="1200329"/>
                </a:cubicBezTo>
                <a:cubicBezTo>
                  <a:pt x="2153113" y="1219931"/>
                  <a:pt x="2080962" y="1184746"/>
                  <a:pt x="1950679" y="1200329"/>
                </a:cubicBezTo>
                <a:cubicBezTo>
                  <a:pt x="1820397" y="1215912"/>
                  <a:pt x="1795056" y="1179240"/>
                  <a:pt x="1652340" y="1200329"/>
                </a:cubicBezTo>
                <a:cubicBezTo>
                  <a:pt x="1509624" y="1221418"/>
                  <a:pt x="1369138" y="1199212"/>
                  <a:pt x="1262204" y="1200329"/>
                </a:cubicBezTo>
                <a:cubicBezTo>
                  <a:pt x="1155270" y="1201446"/>
                  <a:pt x="760025" y="1172495"/>
                  <a:pt x="596678" y="1200329"/>
                </a:cubicBezTo>
                <a:cubicBezTo>
                  <a:pt x="433331" y="1228163"/>
                  <a:pt x="127966" y="1193040"/>
                  <a:pt x="0" y="1200329"/>
                </a:cubicBezTo>
                <a:cubicBezTo>
                  <a:pt x="-16722" y="1084971"/>
                  <a:pt x="27873" y="979152"/>
                  <a:pt x="0" y="836229"/>
                </a:cubicBezTo>
                <a:cubicBezTo>
                  <a:pt x="-27873" y="693306"/>
                  <a:pt x="43252" y="574149"/>
                  <a:pt x="0" y="472129"/>
                </a:cubicBezTo>
                <a:cubicBezTo>
                  <a:pt x="-43252" y="370109"/>
                  <a:pt x="3024" y="155677"/>
                  <a:pt x="0" y="0"/>
                </a:cubicBezTo>
                <a:close/>
              </a:path>
            </a:pathLst>
          </a:custGeom>
          <a:noFill/>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b="1" dirty="0"/>
              <a:t>Approaches we will not talk about:</a:t>
            </a:r>
          </a:p>
          <a:p>
            <a:r>
              <a:rPr lang="en-US" dirty="0"/>
              <a:t>Centralized, math-intensive (e.g., mixed-integer linear programming and other multi-factor optimization methods)</a:t>
            </a:r>
          </a:p>
        </p:txBody>
      </p:sp>
    </p:spTree>
    <p:extLst>
      <p:ext uri="{BB962C8B-B14F-4D97-AF65-F5344CB8AC3E}">
        <p14:creationId xmlns:p14="http://schemas.microsoft.com/office/powerpoint/2010/main" val="65295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4F546-D526-4229-6D03-AB41580E51A6}"/>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7FEF3A70-B93F-F259-0EAE-91A2E49C84C6}"/>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F73E34C4-3D37-024D-4E42-60662DACF551}"/>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9150E9F1-BE05-2E7D-3970-A6EE92C842D3}"/>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Hungarian Algorithm (HA)</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9C0211-A93D-9FE4-909C-F6F5342348CD}"/>
                  </a:ext>
                </a:extLst>
              </p:cNvPr>
              <p:cNvSpPr txBox="1"/>
              <p:nvPr/>
            </p:nvSpPr>
            <p:spPr>
              <a:xfrm>
                <a:off x="278780" y="1324826"/>
                <a:ext cx="8207696" cy="1599412"/>
              </a:xfrm>
              <a:prstGeom prst="rect">
                <a:avLst/>
              </a:prstGeom>
              <a:noFill/>
            </p:spPr>
            <p:txBody>
              <a:bodyPr wrap="none" rtlCol="0">
                <a:spAutoFit/>
              </a:bodyPr>
              <a:lstStyle/>
              <a:p>
                <a:r>
                  <a:rPr lang="en-US" b="1" dirty="0"/>
                  <a:t>Inputs:</a:t>
                </a:r>
              </a:p>
              <a:p>
                <a:r>
                  <a:rPr lang="en-US" dirty="0"/>
                  <a:t>Number of robots </a:t>
                </a:r>
                <a:r>
                  <a:rPr lang="en-US" i="1" dirty="0"/>
                  <a:t>n </a:t>
                </a:r>
                <a:r>
                  <a:rPr lang="en-US" dirty="0"/>
                  <a:t>and number of tasks </a:t>
                </a:r>
                <a:r>
                  <a:rPr lang="en-US" i="1" dirty="0"/>
                  <a:t>m</a:t>
                </a:r>
              </a:p>
              <a:p>
                <a:r>
                  <a:rPr lang="en-US" dirty="0"/>
                  <a:t>Cost matrix </a:t>
                </a:r>
                <a:r>
                  <a:rPr lang="en-US" b="1" i="1" dirty="0"/>
                  <a:t>C</a:t>
                </a:r>
                <a:r>
                  <a:rPr lang="en-US" i="1" dirty="0"/>
                  <a:t>, </a:t>
                </a:r>
                <a:r>
                  <a:rPr lang="en-US" dirty="0"/>
                  <a:t>an </a:t>
                </a:r>
                <a:r>
                  <a:rPr lang="en-US" i="1" dirty="0"/>
                  <a:t>n x m </a:t>
                </a:r>
                <a:r>
                  <a:rPr lang="en-US" dirty="0"/>
                  <a:t>matrix (often padded to be square)</a:t>
                </a:r>
              </a:p>
              <a:p>
                <a:r>
                  <a:rPr lang="en-US" dirty="0"/>
                  <a:t>Cost metric definition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Sub>
                  </m:oMath>
                </a14:m>
                <a:endParaRPr lang="en-US" dirty="0"/>
              </a:p>
            </p:txBody>
          </p:sp>
        </mc:Choice>
        <mc:Fallback xmlns="">
          <p:sp>
            <p:nvSpPr>
              <p:cNvPr id="2" name="TextBox 1">
                <a:extLst>
                  <a:ext uri="{FF2B5EF4-FFF2-40B4-BE49-F238E27FC236}">
                    <a16:creationId xmlns:a16="http://schemas.microsoft.com/office/drawing/2014/main" id="{7B9C0211-A93D-9FE4-909C-F6F5342348CD}"/>
                  </a:ext>
                </a:extLst>
              </p:cNvPr>
              <p:cNvSpPr txBox="1">
                <a:spLocks noRot="1" noChangeAspect="1" noMove="1" noResize="1" noEditPoints="1" noAdjustHandles="1" noChangeArrowheads="1" noChangeShapeType="1" noTextEdit="1"/>
              </p:cNvSpPr>
              <p:nvPr/>
            </p:nvSpPr>
            <p:spPr>
              <a:xfrm>
                <a:off x="278780" y="1324826"/>
                <a:ext cx="8207696" cy="1599412"/>
              </a:xfrm>
              <a:prstGeom prst="rect">
                <a:avLst/>
              </a:prstGeom>
              <a:blipFill>
                <a:blip r:embed="rId3"/>
                <a:stretch>
                  <a:fillRect l="-1236" t="-3150" r="-155" b="-47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903A99B-7EF5-71F8-B528-521B784EDD54}"/>
              </a:ext>
            </a:extLst>
          </p:cNvPr>
          <p:cNvSpPr txBox="1"/>
          <p:nvPr/>
        </p:nvSpPr>
        <p:spPr>
          <a:xfrm>
            <a:off x="278780" y="2952127"/>
            <a:ext cx="3999813" cy="2677656"/>
          </a:xfrm>
          <a:prstGeom prst="rect">
            <a:avLst/>
          </a:prstGeom>
          <a:noFill/>
        </p:spPr>
        <p:txBody>
          <a:bodyPr wrap="none" rtlCol="0">
            <a:spAutoFit/>
          </a:bodyPr>
          <a:lstStyle/>
          <a:p>
            <a:r>
              <a:rPr lang="en-US" b="1" dirty="0"/>
              <a:t>Examples of cost metrics:</a:t>
            </a:r>
          </a:p>
          <a:p>
            <a:r>
              <a:rPr lang="en-US" dirty="0"/>
              <a:t>-Travel time or distance</a:t>
            </a:r>
          </a:p>
          <a:p>
            <a:r>
              <a:rPr lang="en-US" dirty="0"/>
              <a:t>-Energy consumption </a:t>
            </a:r>
          </a:p>
          <a:p>
            <a:r>
              <a:rPr lang="en-US" dirty="0"/>
              <a:t>-Execution time</a:t>
            </a:r>
          </a:p>
          <a:p>
            <a:r>
              <a:rPr lang="en-US" dirty="0"/>
              <a:t>-Task priority</a:t>
            </a:r>
          </a:p>
          <a:p>
            <a:endParaRPr lang="en-US" dirty="0"/>
          </a:p>
          <a:p>
            <a:endParaRPr lang="en-US" dirty="0"/>
          </a:p>
        </p:txBody>
      </p:sp>
      <p:sp>
        <p:nvSpPr>
          <p:cNvPr id="6" name="TextBox 5">
            <a:extLst>
              <a:ext uri="{FF2B5EF4-FFF2-40B4-BE49-F238E27FC236}">
                <a16:creationId xmlns:a16="http://schemas.microsoft.com/office/drawing/2014/main" id="{1DF019CB-D55C-F59C-4CE2-9B805427565C}"/>
              </a:ext>
            </a:extLst>
          </p:cNvPr>
          <p:cNvSpPr txBox="1"/>
          <p:nvPr/>
        </p:nvSpPr>
        <p:spPr>
          <a:xfrm>
            <a:off x="272518" y="4842963"/>
            <a:ext cx="8012150" cy="1938992"/>
          </a:xfrm>
          <a:prstGeom prst="rect">
            <a:avLst/>
          </a:prstGeom>
          <a:noFill/>
        </p:spPr>
        <p:txBody>
          <a:bodyPr wrap="square">
            <a:spAutoFit/>
          </a:bodyPr>
          <a:lstStyle/>
          <a:p>
            <a:r>
              <a:rPr lang="en-US" b="1" dirty="0"/>
              <a:t>Constraints on C for typical HA:</a:t>
            </a:r>
          </a:p>
          <a:p>
            <a:r>
              <a:rPr lang="en-US" dirty="0"/>
              <a:t>-Finite, comparable values</a:t>
            </a:r>
          </a:p>
          <a:p>
            <a:r>
              <a:rPr lang="en-US" dirty="0"/>
              <a:t>-Non-negative costs</a:t>
            </a:r>
          </a:p>
          <a:p>
            <a:r>
              <a:rPr lang="en-US" dirty="0"/>
              <a:t>-Independence of costs (e.g., cost should not depend on other assignments)</a:t>
            </a:r>
          </a:p>
        </p:txBody>
      </p:sp>
    </p:spTree>
    <p:extLst>
      <p:ext uri="{BB962C8B-B14F-4D97-AF65-F5344CB8AC3E}">
        <p14:creationId xmlns:p14="http://schemas.microsoft.com/office/powerpoint/2010/main" val="124458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BE2E3-95EE-89E1-5557-F2D0F977433C}"/>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DF3F3E2E-8992-29E4-EDFE-800DC7F8D6BA}"/>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DA1647AB-BF7F-FC5D-91DD-3A4986751655}"/>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88D52E9E-7A70-41EB-B9AF-D5964FC1D663}"/>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Hungarian Algorithm (HA)</a:t>
            </a:r>
          </a:p>
        </p:txBody>
      </p:sp>
      <p:pic>
        <p:nvPicPr>
          <p:cNvPr id="3" name="Online Media 2" descr="The Munkres Assignment Algorithm (Hungarian Algorithm)">
            <a:hlinkClick r:id="" action="ppaction://media"/>
            <a:extLst>
              <a:ext uri="{FF2B5EF4-FFF2-40B4-BE49-F238E27FC236}">
                <a16:creationId xmlns:a16="http://schemas.microsoft.com/office/drawing/2014/main" id="{13F86FA8-BA25-A519-2118-4C806C1F1C20}"/>
              </a:ext>
            </a:extLst>
          </p:cNvPr>
          <p:cNvPicPr>
            <a:picLocks noRot="1" noChangeAspect="1"/>
          </p:cNvPicPr>
          <p:nvPr>
            <a:videoFile r:link="rId1"/>
          </p:nvPr>
        </p:nvPicPr>
        <p:blipFill>
          <a:blip r:embed="rId4"/>
          <a:stretch>
            <a:fillRect/>
          </a:stretch>
        </p:blipFill>
        <p:spPr>
          <a:xfrm>
            <a:off x="0" y="-30480"/>
            <a:ext cx="12192000" cy="6888480"/>
          </a:xfrm>
          <a:prstGeom prst="rect">
            <a:avLst/>
          </a:prstGeom>
        </p:spPr>
      </p:pic>
    </p:spTree>
    <p:extLst>
      <p:ext uri="{BB962C8B-B14F-4D97-AF65-F5344CB8AC3E}">
        <p14:creationId xmlns:p14="http://schemas.microsoft.com/office/powerpoint/2010/main" val="195567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8812D-EE19-3DC8-8E85-94E205EFAAB2}"/>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89803443-8E07-84EF-7E05-3CA514926797}"/>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78E6665C-5971-FBC7-68BF-CD0D08540DC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51555E48-A9A0-7A2E-E30C-8C1FC10ABF71}"/>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Hungarian Algorithm (HA)</a:t>
            </a:r>
          </a:p>
        </p:txBody>
      </p:sp>
      <p:pic>
        <p:nvPicPr>
          <p:cNvPr id="2" name="Picture 1">
            <a:extLst>
              <a:ext uri="{FF2B5EF4-FFF2-40B4-BE49-F238E27FC236}">
                <a16:creationId xmlns:a16="http://schemas.microsoft.com/office/drawing/2014/main" id="{F41713B6-9362-A916-AB68-067AD41049D3}"/>
              </a:ext>
            </a:extLst>
          </p:cNvPr>
          <p:cNvPicPr>
            <a:picLocks noChangeAspect="1"/>
          </p:cNvPicPr>
          <p:nvPr/>
        </p:nvPicPr>
        <p:blipFill>
          <a:blip r:embed="rId3"/>
          <a:stretch>
            <a:fillRect/>
          </a:stretch>
        </p:blipFill>
        <p:spPr>
          <a:xfrm>
            <a:off x="236035" y="1305868"/>
            <a:ext cx="8729546" cy="4889499"/>
          </a:xfrm>
          <a:prstGeom prst="rect">
            <a:avLst/>
          </a:prstGeom>
        </p:spPr>
      </p:pic>
      <p:sp>
        <p:nvSpPr>
          <p:cNvPr id="3" name="TextBox 2">
            <a:extLst>
              <a:ext uri="{FF2B5EF4-FFF2-40B4-BE49-F238E27FC236}">
                <a16:creationId xmlns:a16="http://schemas.microsoft.com/office/drawing/2014/main" id="{ED430645-5D66-4FB3-4C02-5240F4E44E6F}"/>
              </a:ext>
            </a:extLst>
          </p:cNvPr>
          <p:cNvSpPr txBox="1"/>
          <p:nvPr/>
        </p:nvSpPr>
        <p:spPr>
          <a:xfrm>
            <a:off x="1561171" y="6242992"/>
            <a:ext cx="9975808" cy="461665"/>
          </a:xfrm>
          <a:prstGeom prst="rect">
            <a:avLst/>
          </a:prstGeom>
          <a:noFill/>
        </p:spPr>
        <p:txBody>
          <a:bodyPr wrap="none" rtlCol="0">
            <a:spAutoFit/>
          </a:bodyPr>
          <a:lstStyle/>
          <a:p>
            <a:r>
              <a:rPr lang="en-US" dirty="0"/>
              <a:t>(reminder: big O notation describes how run time scales as input grows)</a:t>
            </a:r>
          </a:p>
        </p:txBody>
      </p:sp>
    </p:spTree>
    <p:extLst>
      <p:ext uri="{BB962C8B-B14F-4D97-AF65-F5344CB8AC3E}">
        <p14:creationId xmlns:p14="http://schemas.microsoft.com/office/powerpoint/2010/main" val="2993165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73D98-1782-691C-8F27-0E60FD2BC46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F27269F7-91E3-D2D5-EB43-7D7CC72161D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54B189BB-30D4-FD8B-D28A-A4F2024FCBC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A00060CD-D9F9-CAC1-7DDD-306D1A60EF8E}"/>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Task Assignment: Taxonomies</a:t>
            </a:r>
          </a:p>
        </p:txBody>
      </p:sp>
      <p:pic>
        <p:nvPicPr>
          <p:cNvPr id="4" name="Picture 3">
            <a:extLst>
              <a:ext uri="{FF2B5EF4-FFF2-40B4-BE49-F238E27FC236}">
                <a16:creationId xmlns:a16="http://schemas.microsoft.com/office/drawing/2014/main" id="{2158F001-88EC-B0CD-6E87-A8100061E2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51937" y="1267056"/>
            <a:ext cx="8888127" cy="5430645"/>
          </a:xfrm>
          <a:custGeom>
            <a:avLst/>
            <a:gdLst>
              <a:gd name="connsiteX0" fmla="*/ 0 w 8888127"/>
              <a:gd name="connsiteY0" fmla="*/ 0 h 5430645"/>
              <a:gd name="connsiteX1" fmla="*/ 770304 w 8888127"/>
              <a:gd name="connsiteY1" fmla="*/ 0 h 5430645"/>
              <a:gd name="connsiteX2" fmla="*/ 1540609 w 8888127"/>
              <a:gd name="connsiteY2" fmla="*/ 0 h 5430645"/>
              <a:gd name="connsiteX3" fmla="*/ 2133150 w 8888127"/>
              <a:gd name="connsiteY3" fmla="*/ 0 h 5430645"/>
              <a:gd name="connsiteX4" fmla="*/ 2814574 w 8888127"/>
              <a:gd name="connsiteY4" fmla="*/ 0 h 5430645"/>
              <a:gd name="connsiteX5" fmla="*/ 3407115 w 8888127"/>
              <a:gd name="connsiteY5" fmla="*/ 0 h 5430645"/>
              <a:gd name="connsiteX6" fmla="*/ 3999657 w 8888127"/>
              <a:gd name="connsiteY6" fmla="*/ 0 h 5430645"/>
              <a:gd name="connsiteX7" fmla="*/ 4592199 w 8888127"/>
              <a:gd name="connsiteY7" fmla="*/ 0 h 5430645"/>
              <a:gd name="connsiteX8" fmla="*/ 4918097 w 8888127"/>
              <a:gd name="connsiteY8" fmla="*/ 0 h 5430645"/>
              <a:gd name="connsiteX9" fmla="*/ 5599520 w 8888127"/>
              <a:gd name="connsiteY9" fmla="*/ 0 h 5430645"/>
              <a:gd name="connsiteX10" fmla="*/ 5925418 w 8888127"/>
              <a:gd name="connsiteY10" fmla="*/ 0 h 5430645"/>
              <a:gd name="connsiteX11" fmla="*/ 6517960 w 8888127"/>
              <a:gd name="connsiteY11" fmla="*/ 0 h 5430645"/>
              <a:gd name="connsiteX12" fmla="*/ 7288264 w 8888127"/>
              <a:gd name="connsiteY12" fmla="*/ 0 h 5430645"/>
              <a:gd name="connsiteX13" fmla="*/ 8058568 w 8888127"/>
              <a:gd name="connsiteY13" fmla="*/ 0 h 5430645"/>
              <a:gd name="connsiteX14" fmla="*/ 8888127 w 8888127"/>
              <a:gd name="connsiteY14" fmla="*/ 0 h 5430645"/>
              <a:gd name="connsiteX15" fmla="*/ 8888127 w 8888127"/>
              <a:gd name="connsiteY15" fmla="*/ 488758 h 5430645"/>
              <a:gd name="connsiteX16" fmla="*/ 8888127 w 8888127"/>
              <a:gd name="connsiteY16" fmla="*/ 923210 h 5430645"/>
              <a:gd name="connsiteX17" fmla="*/ 8888127 w 8888127"/>
              <a:gd name="connsiteY17" fmla="*/ 1466274 h 5430645"/>
              <a:gd name="connsiteX18" fmla="*/ 8888127 w 8888127"/>
              <a:gd name="connsiteY18" fmla="*/ 2009339 h 5430645"/>
              <a:gd name="connsiteX19" fmla="*/ 8888127 w 8888127"/>
              <a:gd name="connsiteY19" fmla="*/ 2498097 h 5430645"/>
              <a:gd name="connsiteX20" fmla="*/ 8888127 w 8888127"/>
              <a:gd name="connsiteY20" fmla="*/ 3149774 h 5430645"/>
              <a:gd name="connsiteX21" fmla="*/ 8888127 w 8888127"/>
              <a:gd name="connsiteY21" fmla="*/ 3584226 h 5430645"/>
              <a:gd name="connsiteX22" fmla="*/ 8888127 w 8888127"/>
              <a:gd name="connsiteY22" fmla="*/ 4235903 h 5430645"/>
              <a:gd name="connsiteX23" fmla="*/ 8888127 w 8888127"/>
              <a:gd name="connsiteY23" fmla="*/ 4670355 h 5430645"/>
              <a:gd name="connsiteX24" fmla="*/ 8888127 w 8888127"/>
              <a:gd name="connsiteY24" fmla="*/ 5430645 h 5430645"/>
              <a:gd name="connsiteX25" fmla="*/ 8117823 w 8888127"/>
              <a:gd name="connsiteY25" fmla="*/ 5430645 h 5430645"/>
              <a:gd name="connsiteX26" fmla="*/ 7614162 w 8888127"/>
              <a:gd name="connsiteY26" fmla="*/ 5430645 h 5430645"/>
              <a:gd name="connsiteX27" fmla="*/ 6932739 w 8888127"/>
              <a:gd name="connsiteY27" fmla="*/ 5430645 h 5430645"/>
              <a:gd name="connsiteX28" fmla="*/ 6606841 w 8888127"/>
              <a:gd name="connsiteY28" fmla="*/ 5430645 h 5430645"/>
              <a:gd name="connsiteX29" fmla="*/ 5836537 w 8888127"/>
              <a:gd name="connsiteY29" fmla="*/ 5430645 h 5430645"/>
              <a:gd name="connsiteX30" fmla="*/ 5332876 w 8888127"/>
              <a:gd name="connsiteY30" fmla="*/ 5430645 h 5430645"/>
              <a:gd name="connsiteX31" fmla="*/ 4740334 w 8888127"/>
              <a:gd name="connsiteY31" fmla="*/ 5430645 h 5430645"/>
              <a:gd name="connsiteX32" fmla="*/ 4325555 w 8888127"/>
              <a:gd name="connsiteY32" fmla="*/ 5430645 h 5430645"/>
              <a:gd name="connsiteX33" fmla="*/ 3644132 w 8888127"/>
              <a:gd name="connsiteY33" fmla="*/ 5430645 h 5430645"/>
              <a:gd name="connsiteX34" fmla="*/ 2873828 w 8888127"/>
              <a:gd name="connsiteY34" fmla="*/ 5430645 h 5430645"/>
              <a:gd name="connsiteX35" fmla="*/ 2370167 w 8888127"/>
              <a:gd name="connsiteY35" fmla="*/ 5430645 h 5430645"/>
              <a:gd name="connsiteX36" fmla="*/ 1599863 w 8888127"/>
              <a:gd name="connsiteY36" fmla="*/ 5430645 h 5430645"/>
              <a:gd name="connsiteX37" fmla="*/ 1007321 w 8888127"/>
              <a:gd name="connsiteY37" fmla="*/ 5430645 h 5430645"/>
              <a:gd name="connsiteX38" fmla="*/ 0 w 8888127"/>
              <a:gd name="connsiteY38" fmla="*/ 5430645 h 5430645"/>
              <a:gd name="connsiteX39" fmla="*/ 0 w 8888127"/>
              <a:gd name="connsiteY39" fmla="*/ 4778968 h 5430645"/>
              <a:gd name="connsiteX40" fmla="*/ 0 w 8888127"/>
              <a:gd name="connsiteY40" fmla="*/ 4235903 h 5430645"/>
              <a:gd name="connsiteX41" fmla="*/ 0 w 8888127"/>
              <a:gd name="connsiteY41" fmla="*/ 3638532 h 5430645"/>
              <a:gd name="connsiteX42" fmla="*/ 0 w 8888127"/>
              <a:gd name="connsiteY42" fmla="*/ 3041161 h 5430645"/>
              <a:gd name="connsiteX43" fmla="*/ 0 w 8888127"/>
              <a:gd name="connsiteY43" fmla="*/ 2389484 h 5430645"/>
              <a:gd name="connsiteX44" fmla="*/ 0 w 8888127"/>
              <a:gd name="connsiteY44" fmla="*/ 2009339 h 5430645"/>
              <a:gd name="connsiteX45" fmla="*/ 0 w 8888127"/>
              <a:gd name="connsiteY45" fmla="*/ 1629193 h 5430645"/>
              <a:gd name="connsiteX46" fmla="*/ 0 w 8888127"/>
              <a:gd name="connsiteY46" fmla="*/ 977516 h 5430645"/>
              <a:gd name="connsiteX47" fmla="*/ 0 w 8888127"/>
              <a:gd name="connsiteY47" fmla="*/ 488758 h 5430645"/>
              <a:gd name="connsiteX48" fmla="*/ 0 w 8888127"/>
              <a:gd name="connsiteY48" fmla="*/ 0 h 543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888127" h="5430645" fill="none" extrusionOk="0">
                <a:moveTo>
                  <a:pt x="0" y="0"/>
                </a:moveTo>
                <a:cubicBezTo>
                  <a:pt x="241648" y="-37033"/>
                  <a:pt x="390630" y="58147"/>
                  <a:pt x="770304" y="0"/>
                </a:cubicBezTo>
                <a:cubicBezTo>
                  <a:pt x="1149978" y="-58147"/>
                  <a:pt x="1233864" y="54458"/>
                  <a:pt x="1540609" y="0"/>
                </a:cubicBezTo>
                <a:cubicBezTo>
                  <a:pt x="1847355" y="-54458"/>
                  <a:pt x="1967819" y="50024"/>
                  <a:pt x="2133150" y="0"/>
                </a:cubicBezTo>
                <a:cubicBezTo>
                  <a:pt x="2298481" y="-50024"/>
                  <a:pt x="2482915" y="10202"/>
                  <a:pt x="2814574" y="0"/>
                </a:cubicBezTo>
                <a:cubicBezTo>
                  <a:pt x="3146233" y="-10202"/>
                  <a:pt x="3175170" y="57423"/>
                  <a:pt x="3407115" y="0"/>
                </a:cubicBezTo>
                <a:cubicBezTo>
                  <a:pt x="3639060" y="-57423"/>
                  <a:pt x="3839459" y="69481"/>
                  <a:pt x="3999657" y="0"/>
                </a:cubicBezTo>
                <a:cubicBezTo>
                  <a:pt x="4159855" y="-69481"/>
                  <a:pt x="4450653" y="25354"/>
                  <a:pt x="4592199" y="0"/>
                </a:cubicBezTo>
                <a:cubicBezTo>
                  <a:pt x="4733745" y="-25354"/>
                  <a:pt x="4830883" y="20898"/>
                  <a:pt x="4918097" y="0"/>
                </a:cubicBezTo>
                <a:cubicBezTo>
                  <a:pt x="5005311" y="-20898"/>
                  <a:pt x="5399625" y="64452"/>
                  <a:pt x="5599520" y="0"/>
                </a:cubicBezTo>
                <a:cubicBezTo>
                  <a:pt x="5799415" y="-64452"/>
                  <a:pt x="5860233" y="9879"/>
                  <a:pt x="5925418" y="0"/>
                </a:cubicBezTo>
                <a:cubicBezTo>
                  <a:pt x="5990603" y="-9879"/>
                  <a:pt x="6311452" y="51207"/>
                  <a:pt x="6517960" y="0"/>
                </a:cubicBezTo>
                <a:cubicBezTo>
                  <a:pt x="6724468" y="-51207"/>
                  <a:pt x="7006534" y="64083"/>
                  <a:pt x="7288264" y="0"/>
                </a:cubicBezTo>
                <a:cubicBezTo>
                  <a:pt x="7569994" y="-64083"/>
                  <a:pt x="7759700" y="88005"/>
                  <a:pt x="8058568" y="0"/>
                </a:cubicBezTo>
                <a:cubicBezTo>
                  <a:pt x="8357436" y="-88005"/>
                  <a:pt x="8619513" y="75354"/>
                  <a:pt x="8888127" y="0"/>
                </a:cubicBezTo>
                <a:cubicBezTo>
                  <a:pt x="8909714" y="215642"/>
                  <a:pt x="8869162" y="254259"/>
                  <a:pt x="8888127" y="488758"/>
                </a:cubicBezTo>
                <a:cubicBezTo>
                  <a:pt x="8907092" y="723257"/>
                  <a:pt x="8881410" y="715390"/>
                  <a:pt x="8888127" y="923210"/>
                </a:cubicBezTo>
                <a:cubicBezTo>
                  <a:pt x="8894844" y="1131030"/>
                  <a:pt x="8868079" y="1308664"/>
                  <a:pt x="8888127" y="1466274"/>
                </a:cubicBezTo>
                <a:cubicBezTo>
                  <a:pt x="8908175" y="1623884"/>
                  <a:pt x="8860612" y="1784442"/>
                  <a:pt x="8888127" y="2009339"/>
                </a:cubicBezTo>
                <a:cubicBezTo>
                  <a:pt x="8915642" y="2234237"/>
                  <a:pt x="8861943" y="2283593"/>
                  <a:pt x="8888127" y="2498097"/>
                </a:cubicBezTo>
                <a:cubicBezTo>
                  <a:pt x="8914311" y="2712601"/>
                  <a:pt x="8855680" y="2860323"/>
                  <a:pt x="8888127" y="3149774"/>
                </a:cubicBezTo>
                <a:cubicBezTo>
                  <a:pt x="8920574" y="3439225"/>
                  <a:pt x="8841806" y="3380083"/>
                  <a:pt x="8888127" y="3584226"/>
                </a:cubicBezTo>
                <a:cubicBezTo>
                  <a:pt x="8934448" y="3788369"/>
                  <a:pt x="8887144" y="4004620"/>
                  <a:pt x="8888127" y="4235903"/>
                </a:cubicBezTo>
                <a:cubicBezTo>
                  <a:pt x="8889110" y="4467186"/>
                  <a:pt x="8839848" y="4499484"/>
                  <a:pt x="8888127" y="4670355"/>
                </a:cubicBezTo>
                <a:cubicBezTo>
                  <a:pt x="8936406" y="4841226"/>
                  <a:pt x="8830928" y="5135271"/>
                  <a:pt x="8888127" y="5430645"/>
                </a:cubicBezTo>
                <a:cubicBezTo>
                  <a:pt x="8732657" y="5503795"/>
                  <a:pt x="8316513" y="5393395"/>
                  <a:pt x="8117823" y="5430645"/>
                </a:cubicBezTo>
                <a:cubicBezTo>
                  <a:pt x="7919133" y="5467895"/>
                  <a:pt x="7715339" y="5377241"/>
                  <a:pt x="7614162" y="5430645"/>
                </a:cubicBezTo>
                <a:cubicBezTo>
                  <a:pt x="7512985" y="5484049"/>
                  <a:pt x="7229704" y="5388377"/>
                  <a:pt x="6932739" y="5430645"/>
                </a:cubicBezTo>
                <a:cubicBezTo>
                  <a:pt x="6635774" y="5472913"/>
                  <a:pt x="6728697" y="5406427"/>
                  <a:pt x="6606841" y="5430645"/>
                </a:cubicBezTo>
                <a:cubicBezTo>
                  <a:pt x="6484985" y="5454863"/>
                  <a:pt x="6147283" y="5390034"/>
                  <a:pt x="5836537" y="5430645"/>
                </a:cubicBezTo>
                <a:cubicBezTo>
                  <a:pt x="5525791" y="5471256"/>
                  <a:pt x="5443954" y="5370889"/>
                  <a:pt x="5332876" y="5430645"/>
                </a:cubicBezTo>
                <a:cubicBezTo>
                  <a:pt x="5221798" y="5490401"/>
                  <a:pt x="4937081" y="5409262"/>
                  <a:pt x="4740334" y="5430645"/>
                </a:cubicBezTo>
                <a:cubicBezTo>
                  <a:pt x="4543587" y="5452028"/>
                  <a:pt x="4523398" y="5388074"/>
                  <a:pt x="4325555" y="5430645"/>
                </a:cubicBezTo>
                <a:cubicBezTo>
                  <a:pt x="4127712" y="5473216"/>
                  <a:pt x="3910910" y="5382771"/>
                  <a:pt x="3644132" y="5430645"/>
                </a:cubicBezTo>
                <a:cubicBezTo>
                  <a:pt x="3377354" y="5478519"/>
                  <a:pt x="3066353" y="5387861"/>
                  <a:pt x="2873828" y="5430645"/>
                </a:cubicBezTo>
                <a:cubicBezTo>
                  <a:pt x="2681303" y="5473429"/>
                  <a:pt x="2571907" y="5382486"/>
                  <a:pt x="2370167" y="5430645"/>
                </a:cubicBezTo>
                <a:cubicBezTo>
                  <a:pt x="2168427" y="5478804"/>
                  <a:pt x="1803803" y="5395897"/>
                  <a:pt x="1599863" y="5430645"/>
                </a:cubicBezTo>
                <a:cubicBezTo>
                  <a:pt x="1395923" y="5465393"/>
                  <a:pt x="1297856" y="5373953"/>
                  <a:pt x="1007321" y="5430645"/>
                </a:cubicBezTo>
                <a:cubicBezTo>
                  <a:pt x="716786" y="5487337"/>
                  <a:pt x="254676" y="5378989"/>
                  <a:pt x="0" y="5430645"/>
                </a:cubicBezTo>
                <a:cubicBezTo>
                  <a:pt x="-73109" y="5267193"/>
                  <a:pt x="56836" y="4984703"/>
                  <a:pt x="0" y="4778968"/>
                </a:cubicBezTo>
                <a:cubicBezTo>
                  <a:pt x="-56836" y="4573233"/>
                  <a:pt x="11025" y="4498126"/>
                  <a:pt x="0" y="4235903"/>
                </a:cubicBezTo>
                <a:cubicBezTo>
                  <a:pt x="-11025" y="3973681"/>
                  <a:pt x="53262" y="3913942"/>
                  <a:pt x="0" y="3638532"/>
                </a:cubicBezTo>
                <a:cubicBezTo>
                  <a:pt x="-53262" y="3363122"/>
                  <a:pt x="37271" y="3227604"/>
                  <a:pt x="0" y="3041161"/>
                </a:cubicBezTo>
                <a:cubicBezTo>
                  <a:pt x="-37271" y="2854718"/>
                  <a:pt x="618" y="2668402"/>
                  <a:pt x="0" y="2389484"/>
                </a:cubicBezTo>
                <a:cubicBezTo>
                  <a:pt x="-618" y="2110566"/>
                  <a:pt x="26861" y="2188395"/>
                  <a:pt x="0" y="2009339"/>
                </a:cubicBezTo>
                <a:cubicBezTo>
                  <a:pt x="-26861" y="1830284"/>
                  <a:pt x="17551" y="1763132"/>
                  <a:pt x="0" y="1629193"/>
                </a:cubicBezTo>
                <a:cubicBezTo>
                  <a:pt x="-17551" y="1495254"/>
                  <a:pt x="30275" y="1149814"/>
                  <a:pt x="0" y="977516"/>
                </a:cubicBezTo>
                <a:cubicBezTo>
                  <a:pt x="-30275" y="805218"/>
                  <a:pt x="42341" y="618888"/>
                  <a:pt x="0" y="488758"/>
                </a:cubicBezTo>
                <a:cubicBezTo>
                  <a:pt x="-42341" y="358628"/>
                  <a:pt x="8129" y="148434"/>
                  <a:pt x="0" y="0"/>
                </a:cubicBezTo>
                <a:close/>
              </a:path>
              <a:path w="8888127" h="5430645" stroke="0" extrusionOk="0">
                <a:moveTo>
                  <a:pt x="0" y="0"/>
                </a:moveTo>
                <a:cubicBezTo>
                  <a:pt x="222457" y="-20534"/>
                  <a:pt x="324340" y="48951"/>
                  <a:pt x="503661" y="0"/>
                </a:cubicBezTo>
                <a:cubicBezTo>
                  <a:pt x="682982" y="-48951"/>
                  <a:pt x="722798" y="6511"/>
                  <a:pt x="829559" y="0"/>
                </a:cubicBezTo>
                <a:cubicBezTo>
                  <a:pt x="936320" y="-6511"/>
                  <a:pt x="1406470" y="45820"/>
                  <a:pt x="1599863" y="0"/>
                </a:cubicBezTo>
                <a:cubicBezTo>
                  <a:pt x="1793256" y="-45820"/>
                  <a:pt x="1943095" y="52514"/>
                  <a:pt x="2103523" y="0"/>
                </a:cubicBezTo>
                <a:cubicBezTo>
                  <a:pt x="2263951" y="-52514"/>
                  <a:pt x="2452705" y="13250"/>
                  <a:pt x="2607184" y="0"/>
                </a:cubicBezTo>
                <a:cubicBezTo>
                  <a:pt x="2761663" y="-13250"/>
                  <a:pt x="3205567" y="91869"/>
                  <a:pt x="3377488" y="0"/>
                </a:cubicBezTo>
                <a:cubicBezTo>
                  <a:pt x="3549409" y="-91869"/>
                  <a:pt x="3667854" y="33334"/>
                  <a:pt x="3792268" y="0"/>
                </a:cubicBezTo>
                <a:cubicBezTo>
                  <a:pt x="3916682" y="-33334"/>
                  <a:pt x="4207156" y="26330"/>
                  <a:pt x="4562572" y="0"/>
                </a:cubicBezTo>
                <a:cubicBezTo>
                  <a:pt x="4917988" y="-26330"/>
                  <a:pt x="5116467" y="78922"/>
                  <a:pt x="5332876" y="0"/>
                </a:cubicBezTo>
                <a:cubicBezTo>
                  <a:pt x="5549285" y="-78922"/>
                  <a:pt x="5652923" y="49946"/>
                  <a:pt x="5925418" y="0"/>
                </a:cubicBezTo>
                <a:cubicBezTo>
                  <a:pt x="6197913" y="-49946"/>
                  <a:pt x="6319662" y="87700"/>
                  <a:pt x="6695722" y="0"/>
                </a:cubicBezTo>
                <a:cubicBezTo>
                  <a:pt x="7071782" y="-87700"/>
                  <a:pt x="6961713" y="23856"/>
                  <a:pt x="7199383" y="0"/>
                </a:cubicBezTo>
                <a:cubicBezTo>
                  <a:pt x="7437053" y="-23856"/>
                  <a:pt x="7544661" y="44368"/>
                  <a:pt x="7703043" y="0"/>
                </a:cubicBezTo>
                <a:cubicBezTo>
                  <a:pt x="7861425" y="-44368"/>
                  <a:pt x="8139520" y="81555"/>
                  <a:pt x="8384466" y="0"/>
                </a:cubicBezTo>
                <a:cubicBezTo>
                  <a:pt x="8629412" y="-81555"/>
                  <a:pt x="8735237" y="35148"/>
                  <a:pt x="8888127" y="0"/>
                </a:cubicBezTo>
                <a:cubicBezTo>
                  <a:pt x="8956562" y="234990"/>
                  <a:pt x="8861653" y="343525"/>
                  <a:pt x="8888127" y="651677"/>
                </a:cubicBezTo>
                <a:cubicBezTo>
                  <a:pt x="8914601" y="959829"/>
                  <a:pt x="8828567" y="1005037"/>
                  <a:pt x="8888127" y="1249048"/>
                </a:cubicBezTo>
                <a:cubicBezTo>
                  <a:pt x="8947687" y="1493059"/>
                  <a:pt x="8823795" y="1630051"/>
                  <a:pt x="8888127" y="1846419"/>
                </a:cubicBezTo>
                <a:cubicBezTo>
                  <a:pt x="8952459" y="2062787"/>
                  <a:pt x="8837248" y="2278555"/>
                  <a:pt x="8888127" y="2443790"/>
                </a:cubicBezTo>
                <a:cubicBezTo>
                  <a:pt x="8939006" y="2609025"/>
                  <a:pt x="8847859" y="2688484"/>
                  <a:pt x="8888127" y="2823935"/>
                </a:cubicBezTo>
                <a:cubicBezTo>
                  <a:pt x="8928395" y="2959386"/>
                  <a:pt x="8874319" y="3146808"/>
                  <a:pt x="8888127" y="3258387"/>
                </a:cubicBezTo>
                <a:cubicBezTo>
                  <a:pt x="8901935" y="3369966"/>
                  <a:pt x="8835878" y="3733199"/>
                  <a:pt x="8888127" y="3855758"/>
                </a:cubicBezTo>
                <a:cubicBezTo>
                  <a:pt x="8940376" y="3978317"/>
                  <a:pt x="8864266" y="4159917"/>
                  <a:pt x="8888127" y="4344516"/>
                </a:cubicBezTo>
                <a:cubicBezTo>
                  <a:pt x="8911988" y="4529115"/>
                  <a:pt x="8877452" y="4687457"/>
                  <a:pt x="8888127" y="4778968"/>
                </a:cubicBezTo>
                <a:cubicBezTo>
                  <a:pt x="8898802" y="4870479"/>
                  <a:pt x="8865621" y="5180463"/>
                  <a:pt x="8888127" y="5430645"/>
                </a:cubicBezTo>
                <a:cubicBezTo>
                  <a:pt x="8723899" y="5452138"/>
                  <a:pt x="8544368" y="5385432"/>
                  <a:pt x="8295585" y="5430645"/>
                </a:cubicBezTo>
                <a:cubicBezTo>
                  <a:pt x="8046802" y="5475858"/>
                  <a:pt x="7968376" y="5366061"/>
                  <a:pt x="7703043" y="5430645"/>
                </a:cubicBezTo>
                <a:cubicBezTo>
                  <a:pt x="7437710" y="5495229"/>
                  <a:pt x="7415319" y="5400475"/>
                  <a:pt x="7288264" y="5430645"/>
                </a:cubicBezTo>
                <a:cubicBezTo>
                  <a:pt x="7161209" y="5460815"/>
                  <a:pt x="6772452" y="5370298"/>
                  <a:pt x="6606841" y="5430645"/>
                </a:cubicBezTo>
                <a:cubicBezTo>
                  <a:pt x="6441230" y="5490992"/>
                  <a:pt x="6328307" y="5404198"/>
                  <a:pt x="6192062" y="5430645"/>
                </a:cubicBezTo>
                <a:cubicBezTo>
                  <a:pt x="6055817" y="5457092"/>
                  <a:pt x="5811128" y="5356637"/>
                  <a:pt x="5510639" y="5430645"/>
                </a:cubicBezTo>
                <a:cubicBezTo>
                  <a:pt x="5210150" y="5504653"/>
                  <a:pt x="5260111" y="5404593"/>
                  <a:pt x="5184741" y="5430645"/>
                </a:cubicBezTo>
                <a:cubicBezTo>
                  <a:pt x="5109371" y="5456697"/>
                  <a:pt x="4753656" y="5350595"/>
                  <a:pt x="4503318" y="5430645"/>
                </a:cubicBezTo>
                <a:cubicBezTo>
                  <a:pt x="4252980" y="5510695"/>
                  <a:pt x="4263719" y="5406971"/>
                  <a:pt x="4088538" y="5430645"/>
                </a:cubicBezTo>
                <a:cubicBezTo>
                  <a:pt x="3913357" y="5454319"/>
                  <a:pt x="3842767" y="5405398"/>
                  <a:pt x="3762640" y="5430645"/>
                </a:cubicBezTo>
                <a:cubicBezTo>
                  <a:pt x="3682513" y="5455892"/>
                  <a:pt x="3481238" y="5390519"/>
                  <a:pt x="3347861" y="5430645"/>
                </a:cubicBezTo>
                <a:cubicBezTo>
                  <a:pt x="3214484" y="5470771"/>
                  <a:pt x="2889776" y="5402535"/>
                  <a:pt x="2666438" y="5430645"/>
                </a:cubicBezTo>
                <a:cubicBezTo>
                  <a:pt x="2443100" y="5458755"/>
                  <a:pt x="2412099" y="5388974"/>
                  <a:pt x="2251659" y="5430645"/>
                </a:cubicBezTo>
                <a:cubicBezTo>
                  <a:pt x="2091219" y="5472316"/>
                  <a:pt x="1994995" y="5400650"/>
                  <a:pt x="1925761" y="5430645"/>
                </a:cubicBezTo>
                <a:cubicBezTo>
                  <a:pt x="1856527" y="5460640"/>
                  <a:pt x="1691808" y="5415435"/>
                  <a:pt x="1510982" y="5430645"/>
                </a:cubicBezTo>
                <a:cubicBezTo>
                  <a:pt x="1330156" y="5445855"/>
                  <a:pt x="1198802" y="5395042"/>
                  <a:pt x="1007321" y="5430645"/>
                </a:cubicBezTo>
                <a:cubicBezTo>
                  <a:pt x="815840" y="5466248"/>
                  <a:pt x="254205" y="5392023"/>
                  <a:pt x="0" y="5430645"/>
                </a:cubicBezTo>
                <a:cubicBezTo>
                  <a:pt x="-49337" y="5252935"/>
                  <a:pt x="11915" y="5113643"/>
                  <a:pt x="0" y="4996193"/>
                </a:cubicBezTo>
                <a:cubicBezTo>
                  <a:pt x="-11915" y="4878743"/>
                  <a:pt x="49570" y="4711901"/>
                  <a:pt x="0" y="4561742"/>
                </a:cubicBezTo>
                <a:cubicBezTo>
                  <a:pt x="-49570" y="4411583"/>
                  <a:pt x="56578" y="4272057"/>
                  <a:pt x="0" y="4018677"/>
                </a:cubicBezTo>
                <a:cubicBezTo>
                  <a:pt x="-56578" y="3765298"/>
                  <a:pt x="4942" y="3653775"/>
                  <a:pt x="0" y="3475613"/>
                </a:cubicBezTo>
                <a:cubicBezTo>
                  <a:pt x="-4942" y="3297451"/>
                  <a:pt x="50383" y="3180089"/>
                  <a:pt x="0" y="2932548"/>
                </a:cubicBezTo>
                <a:cubicBezTo>
                  <a:pt x="-50383" y="2685008"/>
                  <a:pt x="63069" y="2503149"/>
                  <a:pt x="0" y="2389484"/>
                </a:cubicBezTo>
                <a:cubicBezTo>
                  <a:pt x="-63069" y="2275819"/>
                  <a:pt x="41423" y="2031066"/>
                  <a:pt x="0" y="1900726"/>
                </a:cubicBezTo>
                <a:cubicBezTo>
                  <a:pt x="-41423" y="1770386"/>
                  <a:pt x="55188" y="1586017"/>
                  <a:pt x="0" y="1303355"/>
                </a:cubicBezTo>
                <a:cubicBezTo>
                  <a:pt x="-55188" y="1020693"/>
                  <a:pt x="56316" y="1020779"/>
                  <a:pt x="0" y="760290"/>
                </a:cubicBezTo>
                <a:cubicBezTo>
                  <a:pt x="-56316" y="499801"/>
                  <a:pt x="62122" y="275676"/>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43843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3A23D-7AF7-35EC-2EBB-239F10152F0B}"/>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7B98AEEE-B41D-6B64-571A-D4F271F8B138}"/>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7DB782D4-17AB-7D08-BA1C-3B6E60CB9B7C}"/>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873873AF-9501-6E73-0C51-795A2B679E6D}"/>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Market-based Assignment</a:t>
            </a:r>
          </a:p>
        </p:txBody>
      </p:sp>
      <p:pic>
        <p:nvPicPr>
          <p:cNvPr id="3" name="Picture 2" descr="Auctions for multi-robot task allocation in communication limited  environments | Autonomous Robots">
            <a:extLst>
              <a:ext uri="{FF2B5EF4-FFF2-40B4-BE49-F238E27FC236}">
                <a16:creationId xmlns:a16="http://schemas.microsoft.com/office/drawing/2014/main" id="{627890D5-A3C2-45C0-1D0F-B14512DBC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91" y="1631950"/>
            <a:ext cx="3765134" cy="46287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1B51395-1DC8-27DD-BC70-94FEE1572154}"/>
              </a:ext>
            </a:extLst>
          </p:cNvPr>
          <p:cNvSpPr txBox="1"/>
          <p:nvPr/>
        </p:nvSpPr>
        <p:spPr>
          <a:xfrm>
            <a:off x="4602716" y="2048808"/>
            <a:ext cx="6996617" cy="2677656"/>
          </a:xfrm>
          <a:prstGeom prst="rect">
            <a:avLst/>
          </a:prstGeom>
          <a:noFill/>
        </p:spPr>
        <p:txBody>
          <a:bodyPr wrap="square" rtlCol="0">
            <a:spAutoFit/>
          </a:bodyPr>
          <a:lstStyle/>
          <a:p>
            <a:r>
              <a:rPr lang="en-US" b="1" dirty="0"/>
              <a:t>Key Assumptions:</a:t>
            </a:r>
          </a:p>
          <a:p>
            <a:pPr marL="342900" indent="-342900">
              <a:buFontTx/>
              <a:buChar char="-"/>
            </a:pPr>
            <a:r>
              <a:rPr lang="en-US" dirty="0"/>
              <a:t>Robot revenue is a combination of personal and system profit</a:t>
            </a:r>
          </a:p>
          <a:p>
            <a:pPr marL="342900" indent="-342900">
              <a:buFontTx/>
              <a:buChar char="-"/>
            </a:pPr>
            <a:r>
              <a:rPr lang="en-US" dirty="0"/>
              <a:t>Robots work to maximize revenue</a:t>
            </a:r>
          </a:p>
          <a:p>
            <a:pPr marL="342900" indent="-342900">
              <a:buFontTx/>
              <a:buChar char="-"/>
            </a:pPr>
            <a:r>
              <a:rPr lang="en-US" dirty="0"/>
              <a:t>Robots are honest with </a:t>
            </a:r>
            <a:r>
              <a:rPr lang="en-US" dirty="0" err="1"/>
              <a:t>eachother</a:t>
            </a:r>
            <a:endParaRPr lang="en-US" dirty="0"/>
          </a:p>
          <a:p>
            <a:pPr marL="342900" indent="-342900">
              <a:buFontTx/>
              <a:buChar char="-"/>
            </a:pPr>
            <a:endParaRPr lang="en-US" dirty="0"/>
          </a:p>
          <a:p>
            <a:pPr marL="342900" indent="-342900">
              <a:buFontTx/>
              <a:buChar char="-"/>
            </a:pPr>
            <a:endParaRPr lang="en-US" dirty="0"/>
          </a:p>
        </p:txBody>
      </p:sp>
      <p:sp>
        <p:nvSpPr>
          <p:cNvPr id="12" name="TextBox 11">
            <a:extLst>
              <a:ext uri="{FF2B5EF4-FFF2-40B4-BE49-F238E27FC236}">
                <a16:creationId xmlns:a16="http://schemas.microsoft.com/office/drawing/2014/main" id="{B3A05F55-58DB-140C-CBEE-1E5B8E105481}"/>
              </a:ext>
            </a:extLst>
          </p:cNvPr>
          <p:cNvSpPr txBox="1"/>
          <p:nvPr/>
        </p:nvSpPr>
        <p:spPr>
          <a:xfrm>
            <a:off x="4713193" y="4527323"/>
            <a:ext cx="6231466" cy="1569660"/>
          </a:xfrm>
          <a:custGeom>
            <a:avLst/>
            <a:gdLst>
              <a:gd name="connsiteX0" fmla="*/ 0 w 6231466"/>
              <a:gd name="connsiteY0" fmla="*/ 0 h 1569660"/>
              <a:gd name="connsiteX1" fmla="*/ 504182 w 6231466"/>
              <a:gd name="connsiteY1" fmla="*/ 0 h 1569660"/>
              <a:gd name="connsiteX2" fmla="*/ 883735 w 6231466"/>
              <a:gd name="connsiteY2" fmla="*/ 0 h 1569660"/>
              <a:gd name="connsiteX3" fmla="*/ 1574861 w 6231466"/>
              <a:gd name="connsiteY3" fmla="*/ 0 h 1569660"/>
              <a:gd name="connsiteX4" fmla="*/ 2079044 w 6231466"/>
              <a:gd name="connsiteY4" fmla="*/ 0 h 1569660"/>
              <a:gd name="connsiteX5" fmla="*/ 2583226 w 6231466"/>
              <a:gd name="connsiteY5" fmla="*/ 0 h 1569660"/>
              <a:gd name="connsiteX6" fmla="*/ 3274352 w 6231466"/>
              <a:gd name="connsiteY6" fmla="*/ 0 h 1569660"/>
              <a:gd name="connsiteX7" fmla="*/ 3716220 w 6231466"/>
              <a:gd name="connsiteY7" fmla="*/ 0 h 1569660"/>
              <a:gd name="connsiteX8" fmla="*/ 4407346 w 6231466"/>
              <a:gd name="connsiteY8" fmla="*/ 0 h 1569660"/>
              <a:gd name="connsiteX9" fmla="*/ 5098472 w 6231466"/>
              <a:gd name="connsiteY9" fmla="*/ 0 h 1569660"/>
              <a:gd name="connsiteX10" fmla="*/ 5664969 w 6231466"/>
              <a:gd name="connsiteY10" fmla="*/ 0 h 1569660"/>
              <a:gd name="connsiteX11" fmla="*/ 6231466 w 6231466"/>
              <a:gd name="connsiteY11" fmla="*/ 0 h 1569660"/>
              <a:gd name="connsiteX12" fmla="*/ 6231466 w 6231466"/>
              <a:gd name="connsiteY12" fmla="*/ 507523 h 1569660"/>
              <a:gd name="connsiteX13" fmla="*/ 6231466 w 6231466"/>
              <a:gd name="connsiteY13" fmla="*/ 983654 h 1569660"/>
              <a:gd name="connsiteX14" fmla="*/ 6231466 w 6231466"/>
              <a:gd name="connsiteY14" fmla="*/ 1569660 h 1569660"/>
              <a:gd name="connsiteX15" fmla="*/ 5664969 w 6231466"/>
              <a:gd name="connsiteY15" fmla="*/ 1569660 h 1569660"/>
              <a:gd name="connsiteX16" fmla="*/ 5098472 w 6231466"/>
              <a:gd name="connsiteY16" fmla="*/ 1569660 h 1569660"/>
              <a:gd name="connsiteX17" fmla="*/ 4407346 w 6231466"/>
              <a:gd name="connsiteY17" fmla="*/ 1569660 h 1569660"/>
              <a:gd name="connsiteX18" fmla="*/ 3840849 w 6231466"/>
              <a:gd name="connsiteY18" fmla="*/ 1569660 h 1569660"/>
              <a:gd name="connsiteX19" fmla="*/ 3461296 w 6231466"/>
              <a:gd name="connsiteY19" fmla="*/ 1569660 h 1569660"/>
              <a:gd name="connsiteX20" fmla="*/ 3019429 w 6231466"/>
              <a:gd name="connsiteY20" fmla="*/ 1569660 h 1569660"/>
              <a:gd name="connsiteX21" fmla="*/ 2328302 w 6231466"/>
              <a:gd name="connsiteY21" fmla="*/ 1569660 h 1569660"/>
              <a:gd name="connsiteX22" fmla="*/ 1761805 w 6231466"/>
              <a:gd name="connsiteY22" fmla="*/ 1569660 h 1569660"/>
              <a:gd name="connsiteX23" fmla="*/ 1319938 w 6231466"/>
              <a:gd name="connsiteY23" fmla="*/ 1569660 h 1569660"/>
              <a:gd name="connsiteX24" fmla="*/ 753441 w 6231466"/>
              <a:gd name="connsiteY24" fmla="*/ 1569660 h 1569660"/>
              <a:gd name="connsiteX25" fmla="*/ 0 w 6231466"/>
              <a:gd name="connsiteY25" fmla="*/ 1569660 h 1569660"/>
              <a:gd name="connsiteX26" fmla="*/ 0 w 6231466"/>
              <a:gd name="connsiteY26" fmla="*/ 1093530 h 1569660"/>
              <a:gd name="connsiteX27" fmla="*/ 0 w 6231466"/>
              <a:gd name="connsiteY27" fmla="*/ 554613 h 1569660"/>
              <a:gd name="connsiteX28" fmla="*/ 0 w 6231466"/>
              <a:gd name="connsiteY28" fmla="*/ 0 h 156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31466" h="1569660" extrusionOk="0">
                <a:moveTo>
                  <a:pt x="0" y="0"/>
                </a:moveTo>
                <a:cubicBezTo>
                  <a:pt x="142037" y="-37790"/>
                  <a:pt x="314439" y="12902"/>
                  <a:pt x="504182" y="0"/>
                </a:cubicBezTo>
                <a:cubicBezTo>
                  <a:pt x="693925" y="-12902"/>
                  <a:pt x="758943" y="25096"/>
                  <a:pt x="883735" y="0"/>
                </a:cubicBezTo>
                <a:cubicBezTo>
                  <a:pt x="1008527" y="-25096"/>
                  <a:pt x="1369676" y="11284"/>
                  <a:pt x="1574861" y="0"/>
                </a:cubicBezTo>
                <a:cubicBezTo>
                  <a:pt x="1780046" y="-11284"/>
                  <a:pt x="1940207" y="41468"/>
                  <a:pt x="2079044" y="0"/>
                </a:cubicBezTo>
                <a:cubicBezTo>
                  <a:pt x="2217881" y="-41468"/>
                  <a:pt x="2430844" y="54895"/>
                  <a:pt x="2583226" y="0"/>
                </a:cubicBezTo>
                <a:cubicBezTo>
                  <a:pt x="2735608" y="-54895"/>
                  <a:pt x="2982919" y="28390"/>
                  <a:pt x="3274352" y="0"/>
                </a:cubicBezTo>
                <a:cubicBezTo>
                  <a:pt x="3565785" y="-28390"/>
                  <a:pt x="3591584" y="31846"/>
                  <a:pt x="3716220" y="0"/>
                </a:cubicBezTo>
                <a:cubicBezTo>
                  <a:pt x="3840856" y="-31846"/>
                  <a:pt x="4115956" y="40362"/>
                  <a:pt x="4407346" y="0"/>
                </a:cubicBezTo>
                <a:cubicBezTo>
                  <a:pt x="4698736" y="-40362"/>
                  <a:pt x="4941107" y="21277"/>
                  <a:pt x="5098472" y="0"/>
                </a:cubicBezTo>
                <a:cubicBezTo>
                  <a:pt x="5255837" y="-21277"/>
                  <a:pt x="5455996" y="26384"/>
                  <a:pt x="5664969" y="0"/>
                </a:cubicBezTo>
                <a:cubicBezTo>
                  <a:pt x="5873942" y="-26384"/>
                  <a:pt x="6030109" y="2793"/>
                  <a:pt x="6231466" y="0"/>
                </a:cubicBezTo>
                <a:cubicBezTo>
                  <a:pt x="6266459" y="184506"/>
                  <a:pt x="6227370" y="317724"/>
                  <a:pt x="6231466" y="507523"/>
                </a:cubicBezTo>
                <a:cubicBezTo>
                  <a:pt x="6235562" y="697322"/>
                  <a:pt x="6223874" y="867599"/>
                  <a:pt x="6231466" y="983654"/>
                </a:cubicBezTo>
                <a:cubicBezTo>
                  <a:pt x="6239058" y="1099709"/>
                  <a:pt x="6173726" y="1411017"/>
                  <a:pt x="6231466" y="1569660"/>
                </a:cubicBezTo>
                <a:cubicBezTo>
                  <a:pt x="6033837" y="1613907"/>
                  <a:pt x="5835470" y="1534352"/>
                  <a:pt x="5664969" y="1569660"/>
                </a:cubicBezTo>
                <a:cubicBezTo>
                  <a:pt x="5494468" y="1604968"/>
                  <a:pt x="5293740" y="1544290"/>
                  <a:pt x="5098472" y="1569660"/>
                </a:cubicBezTo>
                <a:cubicBezTo>
                  <a:pt x="4903204" y="1595030"/>
                  <a:pt x="4670313" y="1549788"/>
                  <a:pt x="4407346" y="1569660"/>
                </a:cubicBezTo>
                <a:cubicBezTo>
                  <a:pt x="4144379" y="1589532"/>
                  <a:pt x="4072914" y="1539129"/>
                  <a:pt x="3840849" y="1569660"/>
                </a:cubicBezTo>
                <a:cubicBezTo>
                  <a:pt x="3608784" y="1600191"/>
                  <a:pt x="3558492" y="1529673"/>
                  <a:pt x="3461296" y="1569660"/>
                </a:cubicBezTo>
                <a:cubicBezTo>
                  <a:pt x="3364100" y="1609647"/>
                  <a:pt x="3151230" y="1518962"/>
                  <a:pt x="3019429" y="1569660"/>
                </a:cubicBezTo>
                <a:cubicBezTo>
                  <a:pt x="2887628" y="1620358"/>
                  <a:pt x="2500346" y="1547468"/>
                  <a:pt x="2328302" y="1569660"/>
                </a:cubicBezTo>
                <a:cubicBezTo>
                  <a:pt x="2156258" y="1591852"/>
                  <a:pt x="2017020" y="1531238"/>
                  <a:pt x="1761805" y="1569660"/>
                </a:cubicBezTo>
                <a:cubicBezTo>
                  <a:pt x="1506590" y="1608082"/>
                  <a:pt x="1429991" y="1536757"/>
                  <a:pt x="1319938" y="1569660"/>
                </a:cubicBezTo>
                <a:cubicBezTo>
                  <a:pt x="1209885" y="1602563"/>
                  <a:pt x="1022116" y="1534840"/>
                  <a:pt x="753441" y="1569660"/>
                </a:cubicBezTo>
                <a:cubicBezTo>
                  <a:pt x="484766" y="1604480"/>
                  <a:pt x="228520" y="1543043"/>
                  <a:pt x="0" y="1569660"/>
                </a:cubicBezTo>
                <a:cubicBezTo>
                  <a:pt x="-40267" y="1444505"/>
                  <a:pt x="36034" y="1244476"/>
                  <a:pt x="0" y="1093530"/>
                </a:cubicBezTo>
                <a:cubicBezTo>
                  <a:pt x="-36034" y="942584"/>
                  <a:pt x="15884" y="705640"/>
                  <a:pt x="0" y="554613"/>
                </a:cubicBezTo>
                <a:cubicBezTo>
                  <a:pt x="-15884" y="403586"/>
                  <a:pt x="7694" y="166705"/>
                  <a:pt x="0" y="0"/>
                </a:cubicBezTo>
                <a:close/>
              </a:path>
            </a:pathLst>
          </a:custGeom>
          <a:noFill/>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r>
              <a:rPr lang="en-US" dirty="0"/>
              <a:t>Based on the </a:t>
            </a:r>
            <a:r>
              <a:rPr lang="en-US" b="1" dirty="0"/>
              <a:t>“Efficient Market Hypothesis” </a:t>
            </a:r>
            <a:r>
              <a:rPr lang="en-US" dirty="0"/>
              <a:t>(an important basis for capitalism), this will result in near-optimal solutions to task prices.</a:t>
            </a:r>
          </a:p>
        </p:txBody>
      </p:sp>
    </p:spTree>
    <p:extLst>
      <p:ext uri="{BB962C8B-B14F-4D97-AF65-F5344CB8AC3E}">
        <p14:creationId xmlns:p14="http://schemas.microsoft.com/office/powerpoint/2010/main" val="2746559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20CEC-D6D1-011F-FCFE-2777CDA8165E}"/>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DE4FF7CF-7F64-C5BE-84E1-59921A1A5896}"/>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E80995D1-631B-9510-E6DD-FED7F9D24A78}"/>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83C2631A-B482-160B-9A9C-A597EF9B61B5}"/>
              </a:ext>
            </a:extLst>
          </p:cNvPr>
          <p:cNvSpPr>
            <a:spLocks noChangeArrowheads="1"/>
          </p:cNvSpPr>
          <p:nvPr/>
        </p:nvSpPr>
        <p:spPr bwMode="auto">
          <a:xfrm>
            <a:off x="-1" y="514350"/>
            <a:ext cx="10363201"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Market-based Assignment: Single Task Trades</a:t>
            </a:r>
          </a:p>
        </p:txBody>
      </p:sp>
      <p:pic>
        <p:nvPicPr>
          <p:cNvPr id="9" name="Picture 8">
            <a:extLst>
              <a:ext uri="{FF2B5EF4-FFF2-40B4-BE49-F238E27FC236}">
                <a16:creationId xmlns:a16="http://schemas.microsoft.com/office/drawing/2014/main" id="{5BDA99A2-3F5B-A1E9-0A58-759C7EB2F875}"/>
              </a:ext>
            </a:extLst>
          </p:cNvPr>
          <p:cNvPicPr>
            <a:picLocks noChangeAspect="1"/>
          </p:cNvPicPr>
          <p:nvPr/>
        </p:nvPicPr>
        <p:blipFill>
          <a:blip r:embed="rId3"/>
          <a:stretch>
            <a:fillRect/>
          </a:stretch>
        </p:blipFill>
        <p:spPr>
          <a:xfrm>
            <a:off x="88632" y="1543470"/>
            <a:ext cx="11900168" cy="4800180"/>
          </a:xfrm>
          <a:prstGeom prst="rect">
            <a:avLst/>
          </a:prstGeom>
        </p:spPr>
      </p:pic>
      <p:sp>
        <p:nvSpPr>
          <p:cNvPr id="2" name="Rectangle 1">
            <a:extLst>
              <a:ext uri="{FF2B5EF4-FFF2-40B4-BE49-F238E27FC236}">
                <a16:creationId xmlns:a16="http://schemas.microsoft.com/office/drawing/2014/main" id="{EF88C5DC-87C3-772C-CCAE-F2E0A8C85CFA}"/>
              </a:ext>
            </a:extLst>
          </p:cNvPr>
          <p:cNvSpPr/>
          <p:nvPr/>
        </p:nvSpPr>
        <p:spPr bwMode="auto">
          <a:xfrm>
            <a:off x="4308238" y="1495845"/>
            <a:ext cx="3460955"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4" name="Rectangle 3">
            <a:extLst>
              <a:ext uri="{FF2B5EF4-FFF2-40B4-BE49-F238E27FC236}">
                <a16:creationId xmlns:a16="http://schemas.microsoft.com/office/drawing/2014/main" id="{20A898FB-65BD-923A-0D3B-CDF526BEFBEA}"/>
              </a:ext>
            </a:extLst>
          </p:cNvPr>
          <p:cNvSpPr/>
          <p:nvPr/>
        </p:nvSpPr>
        <p:spPr bwMode="auto">
          <a:xfrm>
            <a:off x="7695910" y="1478233"/>
            <a:ext cx="3460955"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5" name="Rectangle 4">
            <a:extLst>
              <a:ext uri="{FF2B5EF4-FFF2-40B4-BE49-F238E27FC236}">
                <a16:creationId xmlns:a16="http://schemas.microsoft.com/office/drawing/2014/main" id="{5DD799CF-7B52-D610-42B8-8588EE02D48E}"/>
              </a:ext>
            </a:extLst>
          </p:cNvPr>
          <p:cNvSpPr/>
          <p:nvPr/>
        </p:nvSpPr>
        <p:spPr bwMode="auto">
          <a:xfrm>
            <a:off x="203200" y="5271540"/>
            <a:ext cx="6620387" cy="1119736"/>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6" name="Rectangle 5">
            <a:extLst>
              <a:ext uri="{FF2B5EF4-FFF2-40B4-BE49-F238E27FC236}">
                <a16:creationId xmlns:a16="http://schemas.microsoft.com/office/drawing/2014/main" id="{7BBA1238-D273-3BF1-A9ED-C18E11B5B252}"/>
              </a:ext>
            </a:extLst>
          </p:cNvPr>
          <p:cNvSpPr/>
          <p:nvPr/>
        </p:nvSpPr>
        <p:spPr bwMode="auto">
          <a:xfrm>
            <a:off x="6625585" y="4893294"/>
            <a:ext cx="5241950" cy="155513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04316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7E73F-205C-AD4B-4B36-47B0DF22A5B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74B816FF-C63E-3D34-C219-C00956C533A6}"/>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pic>
        <p:nvPicPr>
          <p:cNvPr id="9" name="Picture 8">
            <a:extLst>
              <a:ext uri="{FF2B5EF4-FFF2-40B4-BE49-F238E27FC236}">
                <a16:creationId xmlns:a16="http://schemas.microsoft.com/office/drawing/2014/main" id="{F2189A75-0FFA-B7AE-912D-6C107721186A}"/>
              </a:ext>
            </a:extLst>
          </p:cNvPr>
          <p:cNvPicPr>
            <a:picLocks noChangeAspect="1"/>
          </p:cNvPicPr>
          <p:nvPr/>
        </p:nvPicPr>
        <p:blipFill>
          <a:blip r:embed="rId3"/>
          <a:stretch>
            <a:fillRect/>
          </a:stretch>
        </p:blipFill>
        <p:spPr>
          <a:xfrm>
            <a:off x="88632" y="1543470"/>
            <a:ext cx="11900168" cy="4800180"/>
          </a:xfrm>
          <a:prstGeom prst="rect">
            <a:avLst/>
          </a:prstGeom>
        </p:spPr>
      </p:pic>
      <p:sp>
        <p:nvSpPr>
          <p:cNvPr id="4" name="Rectangle 3">
            <a:extLst>
              <a:ext uri="{FF2B5EF4-FFF2-40B4-BE49-F238E27FC236}">
                <a16:creationId xmlns:a16="http://schemas.microsoft.com/office/drawing/2014/main" id="{06652B38-6594-769B-DFAD-E93702DEB103}"/>
              </a:ext>
            </a:extLst>
          </p:cNvPr>
          <p:cNvSpPr/>
          <p:nvPr/>
        </p:nvSpPr>
        <p:spPr bwMode="auto">
          <a:xfrm>
            <a:off x="7695910" y="1478233"/>
            <a:ext cx="3460955"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5" name="Rectangle 4">
            <a:extLst>
              <a:ext uri="{FF2B5EF4-FFF2-40B4-BE49-F238E27FC236}">
                <a16:creationId xmlns:a16="http://schemas.microsoft.com/office/drawing/2014/main" id="{CEC5009F-23A5-C21C-8300-E89385378E79}"/>
              </a:ext>
            </a:extLst>
          </p:cNvPr>
          <p:cNvSpPr/>
          <p:nvPr/>
        </p:nvSpPr>
        <p:spPr bwMode="auto">
          <a:xfrm>
            <a:off x="203200" y="6012383"/>
            <a:ext cx="7918245" cy="467075"/>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6" name="Rectangle 5">
            <a:extLst>
              <a:ext uri="{FF2B5EF4-FFF2-40B4-BE49-F238E27FC236}">
                <a16:creationId xmlns:a16="http://schemas.microsoft.com/office/drawing/2014/main" id="{CF6DC67E-A527-9C71-D6CF-C1823B1EEA3E}"/>
              </a:ext>
            </a:extLst>
          </p:cNvPr>
          <p:cNvSpPr/>
          <p:nvPr/>
        </p:nvSpPr>
        <p:spPr bwMode="auto">
          <a:xfrm>
            <a:off x="10363200" y="5615878"/>
            <a:ext cx="1625600" cy="793010"/>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 name="Rectangle 8">
            <a:extLst>
              <a:ext uri="{FF2B5EF4-FFF2-40B4-BE49-F238E27FC236}">
                <a16:creationId xmlns:a16="http://schemas.microsoft.com/office/drawing/2014/main" id="{E556E3AB-C03E-C326-B2A5-FC3958265DEE}"/>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7" name="Rectangle 2">
            <a:extLst>
              <a:ext uri="{FF2B5EF4-FFF2-40B4-BE49-F238E27FC236}">
                <a16:creationId xmlns:a16="http://schemas.microsoft.com/office/drawing/2014/main" id="{6474434A-BF4E-B695-FDBC-78DF0F50C887}"/>
              </a:ext>
            </a:extLst>
          </p:cNvPr>
          <p:cNvSpPr>
            <a:spLocks noChangeArrowheads="1"/>
          </p:cNvSpPr>
          <p:nvPr/>
        </p:nvSpPr>
        <p:spPr bwMode="auto">
          <a:xfrm>
            <a:off x="-1" y="514350"/>
            <a:ext cx="10363201"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Market-based Assignment: Single Task Trades</a:t>
            </a:r>
          </a:p>
        </p:txBody>
      </p:sp>
    </p:spTree>
    <p:extLst>
      <p:ext uri="{BB962C8B-B14F-4D97-AF65-F5344CB8AC3E}">
        <p14:creationId xmlns:p14="http://schemas.microsoft.com/office/powerpoint/2010/main" val="263538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80EE7-936F-FD25-D005-39C6E987B594}"/>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7F78398F-1198-4EA5-D622-0AF9FE8BD87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pic>
        <p:nvPicPr>
          <p:cNvPr id="9" name="Picture 8">
            <a:extLst>
              <a:ext uri="{FF2B5EF4-FFF2-40B4-BE49-F238E27FC236}">
                <a16:creationId xmlns:a16="http://schemas.microsoft.com/office/drawing/2014/main" id="{D950D91C-FEDC-0E07-ECA2-73A47950D0E5}"/>
              </a:ext>
            </a:extLst>
          </p:cNvPr>
          <p:cNvPicPr>
            <a:picLocks noChangeAspect="1"/>
          </p:cNvPicPr>
          <p:nvPr/>
        </p:nvPicPr>
        <p:blipFill>
          <a:blip r:embed="rId3"/>
          <a:stretch>
            <a:fillRect/>
          </a:stretch>
        </p:blipFill>
        <p:spPr>
          <a:xfrm>
            <a:off x="88632" y="1543470"/>
            <a:ext cx="11900168" cy="4800180"/>
          </a:xfrm>
          <a:prstGeom prst="rect">
            <a:avLst/>
          </a:prstGeom>
        </p:spPr>
      </p:pic>
      <p:sp>
        <p:nvSpPr>
          <p:cNvPr id="3" name="Rectangle 8">
            <a:extLst>
              <a:ext uri="{FF2B5EF4-FFF2-40B4-BE49-F238E27FC236}">
                <a16:creationId xmlns:a16="http://schemas.microsoft.com/office/drawing/2014/main" id="{F2DE5BD2-BC82-57B0-F513-421777D08128}"/>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7" name="Rectangle 2">
            <a:extLst>
              <a:ext uri="{FF2B5EF4-FFF2-40B4-BE49-F238E27FC236}">
                <a16:creationId xmlns:a16="http://schemas.microsoft.com/office/drawing/2014/main" id="{29D80F68-61DB-2845-216B-977C60273E43}"/>
              </a:ext>
            </a:extLst>
          </p:cNvPr>
          <p:cNvSpPr>
            <a:spLocks noChangeArrowheads="1"/>
          </p:cNvSpPr>
          <p:nvPr/>
        </p:nvSpPr>
        <p:spPr bwMode="auto">
          <a:xfrm>
            <a:off x="-1" y="514350"/>
            <a:ext cx="10363201"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Market-based Assignment: Single Task Trades</a:t>
            </a:r>
          </a:p>
        </p:txBody>
      </p:sp>
    </p:spTree>
    <p:extLst>
      <p:ext uri="{BB962C8B-B14F-4D97-AF65-F5344CB8AC3E}">
        <p14:creationId xmlns:p14="http://schemas.microsoft.com/office/powerpoint/2010/main" val="1653427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8FAFA-08B7-F070-E63A-DDA74748ED2F}"/>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B49C1746-7BC7-4639-A647-CDD0F426B3D2}"/>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49B4EB3D-DFA0-FFB8-897B-3701C34613AD}"/>
              </a:ext>
            </a:extLst>
          </p:cNvPr>
          <p:cNvSpPr>
            <a:spLocks noChangeArrowheads="1"/>
          </p:cNvSpPr>
          <p:nvPr/>
        </p:nvSpPr>
        <p:spPr bwMode="auto">
          <a:xfrm>
            <a:off x="1" y="479425"/>
            <a:ext cx="11818374"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052C9AA5-5313-4BD8-72A9-22757E25663D}"/>
              </a:ext>
            </a:extLst>
          </p:cNvPr>
          <p:cNvSpPr>
            <a:spLocks noChangeArrowheads="1"/>
          </p:cNvSpPr>
          <p:nvPr/>
        </p:nvSpPr>
        <p:spPr bwMode="auto">
          <a:xfrm>
            <a:off x="-2" y="514350"/>
            <a:ext cx="11818373"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Market-based Assignment: Complex Tasks </a:t>
            </a:r>
            <a:r>
              <a:rPr lang="en-US" sz="3600" dirty="0">
                <a:solidFill>
                  <a:schemeClr val="bg1"/>
                </a:solidFill>
                <a:sym typeface="Wingdings" pitchFamily="2" charset="2"/>
              </a:rPr>
              <a:t></a:t>
            </a:r>
            <a:r>
              <a:rPr lang="en-US" sz="3600" dirty="0">
                <a:solidFill>
                  <a:schemeClr val="bg1"/>
                </a:solidFill>
              </a:rPr>
              <a:t> Task Trees</a:t>
            </a:r>
          </a:p>
        </p:txBody>
      </p:sp>
      <p:pic>
        <p:nvPicPr>
          <p:cNvPr id="2" name="Picture 1">
            <a:extLst>
              <a:ext uri="{FF2B5EF4-FFF2-40B4-BE49-F238E27FC236}">
                <a16:creationId xmlns:a16="http://schemas.microsoft.com/office/drawing/2014/main" id="{79D4C9F1-FDDC-837A-1684-5162E2360321}"/>
              </a:ext>
            </a:extLst>
          </p:cNvPr>
          <p:cNvPicPr>
            <a:picLocks noChangeAspect="1"/>
          </p:cNvPicPr>
          <p:nvPr/>
        </p:nvPicPr>
        <p:blipFill>
          <a:blip r:embed="rId3"/>
          <a:stretch>
            <a:fillRect/>
          </a:stretch>
        </p:blipFill>
        <p:spPr>
          <a:xfrm>
            <a:off x="1355765" y="1388295"/>
            <a:ext cx="9718634" cy="5287467"/>
          </a:xfrm>
          <a:prstGeom prst="rect">
            <a:avLst/>
          </a:prstGeom>
        </p:spPr>
      </p:pic>
      <p:sp>
        <p:nvSpPr>
          <p:cNvPr id="5" name="Rectangle 4">
            <a:extLst>
              <a:ext uri="{FF2B5EF4-FFF2-40B4-BE49-F238E27FC236}">
                <a16:creationId xmlns:a16="http://schemas.microsoft.com/office/drawing/2014/main" id="{E50DFEB0-F3F5-EFC1-4DCB-24D2939B2811}"/>
              </a:ext>
            </a:extLst>
          </p:cNvPr>
          <p:cNvSpPr/>
          <p:nvPr/>
        </p:nvSpPr>
        <p:spPr bwMode="auto">
          <a:xfrm>
            <a:off x="3398686" y="1340670"/>
            <a:ext cx="1900902"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6" name="Rectangle 5">
            <a:extLst>
              <a:ext uri="{FF2B5EF4-FFF2-40B4-BE49-F238E27FC236}">
                <a16:creationId xmlns:a16="http://schemas.microsoft.com/office/drawing/2014/main" id="{C90FFAC6-B9BE-F80C-9B37-10B0DBF40532}"/>
              </a:ext>
            </a:extLst>
          </p:cNvPr>
          <p:cNvSpPr/>
          <p:nvPr/>
        </p:nvSpPr>
        <p:spPr bwMode="auto">
          <a:xfrm>
            <a:off x="5370512" y="1340669"/>
            <a:ext cx="1748043"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7" name="Rectangle 6">
            <a:extLst>
              <a:ext uri="{FF2B5EF4-FFF2-40B4-BE49-F238E27FC236}">
                <a16:creationId xmlns:a16="http://schemas.microsoft.com/office/drawing/2014/main" id="{91D40E6F-D382-5F0E-0E27-7C3CEE81D178}"/>
              </a:ext>
            </a:extLst>
          </p:cNvPr>
          <p:cNvSpPr/>
          <p:nvPr/>
        </p:nvSpPr>
        <p:spPr bwMode="auto">
          <a:xfrm>
            <a:off x="7312972" y="1212850"/>
            <a:ext cx="1748043"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8" name="Rectangle 7">
            <a:extLst>
              <a:ext uri="{FF2B5EF4-FFF2-40B4-BE49-F238E27FC236}">
                <a16:creationId xmlns:a16="http://schemas.microsoft.com/office/drawing/2014/main" id="{04716AEC-A4E0-B058-6B71-BF8092B6DA80}"/>
              </a:ext>
            </a:extLst>
          </p:cNvPr>
          <p:cNvSpPr/>
          <p:nvPr/>
        </p:nvSpPr>
        <p:spPr bwMode="auto">
          <a:xfrm>
            <a:off x="9198536" y="1212849"/>
            <a:ext cx="1748043"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Rectangle 9">
            <a:extLst>
              <a:ext uri="{FF2B5EF4-FFF2-40B4-BE49-F238E27FC236}">
                <a16:creationId xmlns:a16="http://schemas.microsoft.com/office/drawing/2014/main" id="{685D79BA-18AC-D554-2E4C-B78CA34A773C}"/>
              </a:ext>
            </a:extLst>
          </p:cNvPr>
          <p:cNvSpPr/>
          <p:nvPr/>
        </p:nvSpPr>
        <p:spPr bwMode="auto">
          <a:xfrm>
            <a:off x="10200379" y="4639393"/>
            <a:ext cx="1617996" cy="2036370"/>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1" name="Rectangle 10">
            <a:extLst>
              <a:ext uri="{FF2B5EF4-FFF2-40B4-BE49-F238E27FC236}">
                <a16:creationId xmlns:a16="http://schemas.microsoft.com/office/drawing/2014/main" id="{C93CC7F9-BFD6-A2FC-0DCE-ECD08E949A6E}"/>
              </a:ext>
            </a:extLst>
          </p:cNvPr>
          <p:cNvSpPr/>
          <p:nvPr/>
        </p:nvSpPr>
        <p:spPr bwMode="auto">
          <a:xfrm>
            <a:off x="1346980" y="4975123"/>
            <a:ext cx="9262026" cy="1700640"/>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9300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p:cNvSpPr>
            <a:spLocks noChangeArrowheads="1"/>
          </p:cNvSpPr>
          <p:nvPr/>
        </p:nvSpPr>
        <p:spPr bwMode="auto">
          <a:xfrm>
            <a:off x="1" y="479425"/>
            <a:ext cx="7255313"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MRS Motion Planning Recap</a:t>
            </a:r>
          </a:p>
        </p:txBody>
      </p:sp>
      <p:sp>
        <p:nvSpPr>
          <p:cNvPr id="19" name="TextBox 18">
            <a:extLst>
              <a:ext uri="{FF2B5EF4-FFF2-40B4-BE49-F238E27FC236}">
                <a16:creationId xmlns:a16="http://schemas.microsoft.com/office/drawing/2014/main" id="{17209E22-3E4C-EB1A-3519-DE5678B5C9AA}"/>
              </a:ext>
            </a:extLst>
          </p:cNvPr>
          <p:cNvSpPr txBox="1"/>
          <p:nvPr/>
        </p:nvSpPr>
        <p:spPr>
          <a:xfrm>
            <a:off x="252886" y="1300354"/>
            <a:ext cx="11282256" cy="1569660"/>
          </a:xfrm>
          <a:prstGeom prst="rect">
            <a:avLst/>
          </a:prstGeom>
          <a:noFill/>
        </p:spPr>
        <p:txBody>
          <a:bodyPr wrap="none" rtlCol="0">
            <a:spAutoFit/>
          </a:bodyPr>
          <a:lstStyle/>
          <a:p>
            <a:r>
              <a:rPr lang="en-US" b="1" dirty="0"/>
              <a:t>For scenarios with an omniscient planner: </a:t>
            </a:r>
            <a:r>
              <a:rPr lang="en-US" dirty="0"/>
              <a:t>A* is ubiquitous (e.g., video games)</a:t>
            </a:r>
          </a:p>
          <a:p>
            <a:r>
              <a:rPr lang="en-US" b="1" dirty="0"/>
              <a:t>For highly dynamic environments: </a:t>
            </a:r>
            <a:r>
              <a:rPr lang="en-US" dirty="0"/>
              <a:t>D*-lite is state of the art</a:t>
            </a:r>
          </a:p>
          <a:p>
            <a:r>
              <a:rPr lang="en-US" b="1" dirty="0"/>
              <a:t>For large, high-dimensional state spaces: </a:t>
            </a:r>
            <a:r>
              <a:rPr lang="en-US" dirty="0" err="1"/>
              <a:t>dRRT</a:t>
            </a:r>
            <a:r>
              <a:rPr lang="en-US" dirty="0"/>
              <a:t>* is state of the art</a:t>
            </a:r>
          </a:p>
          <a:p>
            <a:endParaRPr lang="en-US" b="1" dirty="0"/>
          </a:p>
        </p:txBody>
      </p:sp>
      <p:pic>
        <p:nvPicPr>
          <p:cNvPr id="21" name="Picture 20">
            <a:extLst>
              <a:ext uri="{FF2B5EF4-FFF2-40B4-BE49-F238E27FC236}">
                <a16:creationId xmlns:a16="http://schemas.microsoft.com/office/drawing/2014/main" id="{E9374C05-60C0-CE17-0EF1-916631B476BB}"/>
              </a:ext>
            </a:extLst>
          </p:cNvPr>
          <p:cNvPicPr>
            <a:picLocks noChangeAspect="1"/>
          </p:cNvPicPr>
          <p:nvPr/>
        </p:nvPicPr>
        <p:blipFill>
          <a:blip r:embed="rId3"/>
          <a:stretch>
            <a:fillRect/>
          </a:stretch>
        </p:blipFill>
        <p:spPr>
          <a:xfrm>
            <a:off x="7423355" y="3395932"/>
            <a:ext cx="4687234" cy="2869970"/>
          </a:xfrm>
          <a:prstGeom prst="rect">
            <a:avLst/>
          </a:prstGeom>
        </p:spPr>
      </p:pic>
      <p:pic>
        <p:nvPicPr>
          <p:cNvPr id="22" name="Picture 2">
            <a:extLst>
              <a:ext uri="{FF2B5EF4-FFF2-40B4-BE49-F238E27FC236}">
                <a16:creationId xmlns:a16="http://schemas.microsoft.com/office/drawing/2014/main" id="{B2DE87F8-5D95-1C1B-FF99-D62441C58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86" y="3222522"/>
            <a:ext cx="2879459" cy="28794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B82DAE98-EB66-D53E-CE52-51E2C5BD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678" y="3222522"/>
            <a:ext cx="2879459" cy="287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00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145AF-C7E6-68D7-3B2A-09833E7F4F11}"/>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304377E6-5792-6810-ECA3-8DFD88490182}"/>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pic>
        <p:nvPicPr>
          <p:cNvPr id="2" name="Picture 1">
            <a:extLst>
              <a:ext uri="{FF2B5EF4-FFF2-40B4-BE49-F238E27FC236}">
                <a16:creationId xmlns:a16="http://schemas.microsoft.com/office/drawing/2014/main" id="{ACD582F5-5B23-2D23-3A53-3CCB6260C191}"/>
              </a:ext>
            </a:extLst>
          </p:cNvPr>
          <p:cNvPicPr>
            <a:picLocks noChangeAspect="1"/>
          </p:cNvPicPr>
          <p:nvPr/>
        </p:nvPicPr>
        <p:blipFill>
          <a:blip r:embed="rId3"/>
          <a:stretch>
            <a:fillRect/>
          </a:stretch>
        </p:blipFill>
        <p:spPr>
          <a:xfrm>
            <a:off x="1355765" y="1388295"/>
            <a:ext cx="9718634" cy="5287467"/>
          </a:xfrm>
          <a:prstGeom prst="rect">
            <a:avLst/>
          </a:prstGeom>
        </p:spPr>
      </p:pic>
      <p:sp>
        <p:nvSpPr>
          <p:cNvPr id="6" name="Rectangle 5">
            <a:extLst>
              <a:ext uri="{FF2B5EF4-FFF2-40B4-BE49-F238E27FC236}">
                <a16:creationId xmlns:a16="http://schemas.microsoft.com/office/drawing/2014/main" id="{30AD61D2-574A-2DEF-5EE0-A19DBAF32E32}"/>
              </a:ext>
            </a:extLst>
          </p:cNvPr>
          <p:cNvSpPr/>
          <p:nvPr/>
        </p:nvSpPr>
        <p:spPr bwMode="auto">
          <a:xfrm>
            <a:off x="5370512" y="1340669"/>
            <a:ext cx="1748043"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7" name="Rectangle 6">
            <a:extLst>
              <a:ext uri="{FF2B5EF4-FFF2-40B4-BE49-F238E27FC236}">
                <a16:creationId xmlns:a16="http://schemas.microsoft.com/office/drawing/2014/main" id="{9F77E5BC-0240-C195-2CD2-049ED5A32D9C}"/>
              </a:ext>
            </a:extLst>
          </p:cNvPr>
          <p:cNvSpPr/>
          <p:nvPr/>
        </p:nvSpPr>
        <p:spPr bwMode="auto">
          <a:xfrm>
            <a:off x="7312972" y="1212850"/>
            <a:ext cx="1748043"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8" name="Rectangle 7">
            <a:extLst>
              <a:ext uri="{FF2B5EF4-FFF2-40B4-BE49-F238E27FC236}">
                <a16:creationId xmlns:a16="http://schemas.microsoft.com/office/drawing/2014/main" id="{DBF46388-02E6-10BB-C826-027E7DB584F8}"/>
              </a:ext>
            </a:extLst>
          </p:cNvPr>
          <p:cNvSpPr/>
          <p:nvPr/>
        </p:nvSpPr>
        <p:spPr bwMode="auto">
          <a:xfrm>
            <a:off x="9198536" y="1212849"/>
            <a:ext cx="1748043"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Rectangle 9">
            <a:extLst>
              <a:ext uri="{FF2B5EF4-FFF2-40B4-BE49-F238E27FC236}">
                <a16:creationId xmlns:a16="http://schemas.microsoft.com/office/drawing/2014/main" id="{CD2A7E79-2B15-3E7B-D1F0-1870CBA02B24}"/>
              </a:ext>
            </a:extLst>
          </p:cNvPr>
          <p:cNvSpPr/>
          <p:nvPr/>
        </p:nvSpPr>
        <p:spPr bwMode="auto">
          <a:xfrm>
            <a:off x="5586865" y="4913624"/>
            <a:ext cx="5582579" cy="825569"/>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1" name="Rectangle 10">
            <a:extLst>
              <a:ext uri="{FF2B5EF4-FFF2-40B4-BE49-F238E27FC236}">
                <a16:creationId xmlns:a16="http://schemas.microsoft.com/office/drawing/2014/main" id="{6442A6A9-E8A4-91E6-BC6B-9A5FFEF2B6C9}"/>
              </a:ext>
            </a:extLst>
          </p:cNvPr>
          <p:cNvSpPr/>
          <p:nvPr/>
        </p:nvSpPr>
        <p:spPr bwMode="auto">
          <a:xfrm>
            <a:off x="1346980" y="5211097"/>
            <a:ext cx="10097768" cy="1464666"/>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 name="Rectangle 8">
            <a:extLst>
              <a:ext uri="{FF2B5EF4-FFF2-40B4-BE49-F238E27FC236}">
                <a16:creationId xmlns:a16="http://schemas.microsoft.com/office/drawing/2014/main" id="{E52A97F0-0958-DC39-A9FE-316FFDD511D7}"/>
              </a:ext>
            </a:extLst>
          </p:cNvPr>
          <p:cNvSpPr>
            <a:spLocks noChangeArrowheads="1"/>
          </p:cNvSpPr>
          <p:nvPr/>
        </p:nvSpPr>
        <p:spPr bwMode="auto">
          <a:xfrm>
            <a:off x="1" y="479425"/>
            <a:ext cx="11818374"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4" name="Rectangle 2">
            <a:extLst>
              <a:ext uri="{FF2B5EF4-FFF2-40B4-BE49-F238E27FC236}">
                <a16:creationId xmlns:a16="http://schemas.microsoft.com/office/drawing/2014/main" id="{598F9DD6-873E-E601-CE4F-203781C7205D}"/>
              </a:ext>
            </a:extLst>
          </p:cNvPr>
          <p:cNvSpPr>
            <a:spLocks noChangeArrowheads="1"/>
          </p:cNvSpPr>
          <p:nvPr/>
        </p:nvSpPr>
        <p:spPr bwMode="auto">
          <a:xfrm>
            <a:off x="-2" y="514350"/>
            <a:ext cx="11818373"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Market-based Assignment: Complex Tasks </a:t>
            </a:r>
            <a:r>
              <a:rPr lang="en-US" sz="3600" dirty="0">
                <a:solidFill>
                  <a:schemeClr val="bg1"/>
                </a:solidFill>
                <a:sym typeface="Wingdings" pitchFamily="2" charset="2"/>
              </a:rPr>
              <a:t></a:t>
            </a:r>
            <a:r>
              <a:rPr lang="en-US" sz="3600" dirty="0">
                <a:solidFill>
                  <a:schemeClr val="bg1"/>
                </a:solidFill>
              </a:rPr>
              <a:t> Task Trees</a:t>
            </a:r>
          </a:p>
        </p:txBody>
      </p:sp>
    </p:spTree>
    <p:extLst>
      <p:ext uri="{BB962C8B-B14F-4D97-AF65-F5344CB8AC3E}">
        <p14:creationId xmlns:p14="http://schemas.microsoft.com/office/powerpoint/2010/main" val="3018730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B00D2-A4B8-46A0-74A8-8468AA393FBE}"/>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1768FC1-B69A-89D4-EC56-A2348B9517CF}"/>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pic>
        <p:nvPicPr>
          <p:cNvPr id="2" name="Picture 1">
            <a:extLst>
              <a:ext uri="{FF2B5EF4-FFF2-40B4-BE49-F238E27FC236}">
                <a16:creationId xmlns:a16="http://schemas.microsoft.com/office/drawing/2014/main" id="{3BE32A48-C5EB-8C87-CD2C-7EBB483EBEF8}"/>
              </a:ext>
            </a:extLst>
          </p:cNvPr>
          <p:cNvPicPr>
            <a:picLocks noChangeAspect="1"/>
          </p:cNvPicPr>
          <p:nvPr/>
        </p:nvPicPr>
        <p:blipFill>
          <a:blip r:embed="rId3"/>
          <a:stretch>
            <a:fillRect/>
          </a:stretch>
        </p:blipFill>
        <p:spPr>
          <a:xfrm>
            <a:off x="1355765" y="1388295"/>
            <a:ext cx="9718634" cy="5287467"/>
          </a:xfrm>
          <a:prstGeom prst="rect">
            <a:avLst/>
          </a:prstGeom>
        </p:spPr>
      </p:pic>
      <p:sp>
        <p:nvSpPr>
          <p:cNvPr id="7" name="Rectangle 6">
            <a:extLst>
              <a:ext uri="{FF2B5EF4-FFF2-40B4-BE49-F238E27FC236}">
                <a16:creationId xmlns:a16="http://schemas.microsoft.com/office/drawing/2014/main" id="{C1542DF1-EB40-C54F-9D92-A3E51C241CEC}"/>
              </a:ext>
            </a:extLst>
          </p:cNvPr>
          <p:cNvSpPr/>
          <p:nvPr/>
        </p:nvSpPr>
        <p:spPr bwMode="auto">
          <a:xfrm>
            <a:off x="7312972" y="1212850"/>
            <a:ext cx="1748043"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8" name="Rectangle 7">
            <a:extLst>
              <a:ext uri="{FF2B5EF4-FFF2-40B4-BE49-F238E27FC236}">
                <a16:creationId xmlns:a16="http://schemas.microsoft.com/office/drawing/2014/main" id="{3EA64041-E416-779F-3DD3-EEDF0BC45B7A}"/>
              </a:ext>
            </a:extLst>
          </p:cNvPr>
          <p:cNvSpPr/>
          <p:nvPr/>
        </p:nvSpPr>
        <p:spPr bwMode="auto">
          <a:xfrm>
            <a:off x="9198536" y="1212849"/>
            <a:ext cx="1748043"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Rectangle 9">
            <a:extLst>
              <a:ext uri="{FF2B5EF4-FFF2-40B4-BE49-F238E27FC236}">
                <a16:creationId xmlns:a16="http://schemas.microsoft.com/office/drawing/2014/main" id="{697EF140-8B92-4480-29E9-7D4D3EF86E7B}"/>
              </a:ext>
            </a:extLst>
          </p:cNvPr>
          <p:cNvSpPr/>
          <p:nvPr/>
        </p:nvSpPr>
        <p:spPr bwMode="auto">
          <a:xfrm>
            <a:off x="6215082" y="5244421"/>
            <a:ext cx="5229666" cy="1302334"/>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1" name="Rectangle 10">
            <a:extLst>
              <a:ext uri="{FF2B5EF4-FFF2-40B4-BE49-F238E27FC236}">
                <a16:creationId xmlns:a16="http://schemas.microsoft.com/office/drawing/2014/main" id="{6C2B6A32-7F4E-CB27-1B73-0B70B3B9EF21}"/>
              </a:ext>
            </a:extLst>
          </p:cNvPr>
          <p:cNvSpPr/>
          <p:nvPr/>
        </p:nvSpPr>
        <p:spPr bwMode="auto">
          <a:xfrm>
            <a:off x="1355764" y="5588140"/>
            <a:ext cx="9262026" cy="1087622"/>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 name="Rectangle 8">
            <a:extLst>
              <a:ext uri="{FF2B5EF4-FFF2-40B4-BE49-F238E27FC236}">
                <a16:creationId xmlns:a16="http://schemas.microsoft.com/office/drawing/2014/main" id="{3141F895-1693-AD12-592F-ABF74327117D}"/>
              </a:ext>
            </a:extLst>
          </p:cNvPr>
          <p:cNvSpPr>
            <a:spLocks noChangeArrowheads="1"/>
          </p:cNvSpPr>
          <p:nvPr/>
        </p:nvSpPr>
        <p:spPr bwMode="auto">
          <a:xfrm>
            <a:off x="1" y="479425"/>
            <a:ext cx="11818374"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4" name="Rectangle 2">
            <a:extLst>
              <a:ext uri="{FF2B5EF4-FFF2-40B4-BE49-F238E27FC236}">
                <a16:creationId xmlns:a16="http://schemas.microsoft.com/office/drawing/2014/main" id="{913FCC0C-A4AD-1686-B969-7E38917FC6A3}"/>
              </a:ext>
            </a:extLst>
          </p:cNvPr>
          <p:cNvSpPr>
            <a:spLocks noChangeArrowheads="1"/>
          </p:cNvSpPr>
          <p:nvPr/>
        </p:nvSpPr>
        <p:spPr bwMode="auto">
          <a:xfrm>
            <a:off x="-2" y="514350"/>
            <a:ext cx="11818373"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Market-based Assignment: Complex Tasks </a:t>
            </a:r>
            <a:r>
              <a:rPr lang="en-US" sz="3600" dirty="0">
                <a:solidFill>
                  <a:schemeClr val="bg1"/>
                </a:solidFill>
                <a:sym typeface="Wingdings" pitchFamily="2" charset="2"/>
              </a:rPr>
              <a:t></a:t>
            </a:r>
            <a:r>
              <a:rPr lang="en-US" sz="3600" dirty="0">
                <a:solidFill>
                  <a:schemeClr val="bg1"/>
                </a:solidFill>
              </a:rPr>
              <a:t> Task Trees</a:t>
            </a:r>
          </a:p>
        </p:txBody>
      </p:sp>
    </p:spTree>
    <p:extLst>
      <p:ext uri="{BB962C8B-B14F-4D97-AF65-F5344CB8AC3E}">
        <p14:creationId xmlns:p14="http://schemas.microsoft.com/office/powerpoint/2010/main" val="3949782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A5163-B7EF-A9AA-6349-974A19E35871}"/>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92C15988-C990-08BE-DC0C-735C5653922D}"/>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pic>
        <p:nvPicPr>
          <p:cNvPr id="2" name="Picture 1">
            <a:extLst>
              <a:ext uri="{FF2B5EF4-FFF2-40B4-BE49-F238E27FC236}">
                <a16:creationId xmlns:a16="http://schemas.microsoft.com/office/drawing/2014/main" id="{2A4579F1-051D-47B8-CB55-5E3BC7A96080}"/>
              </a:ext>
            </a:extLst>
          </p:cNvPr>
          <p:cNvPicPr>
            <a:picLocks noChangeAspect="1"/>
          </p:cNvPicPr>
          <p:nvPr/>
        </p:nvPicPr>
        <p:blipFill>
          <a:blip r:embed="rId3"/>
          <a:stretch>
            <a:fillRect/>
          </a:stretch>
        </p:blipFill>
        <p:spPr>
          <a:xfrm>
            <a:off x="1355765" y="1388295"/>
            <a:ext cx="9718634" cy="5287467"/>
          </a:xfrm>
          <a:prstGeom prst="rect">
            <a:avLst/>
          </a:prstGeom>
        </p:spPr>
      </p:pic>
      <p:sp>
        <p:nvSpPr>
          <p:cNvPr id="8" name="Rectangle 7">
            <a:extLst>
              <a:ext uri="{FF2B5EF4-FFF2-40B4-BE49-F238E27FC236}">
                <a16:creationId xmlns:a16="http://schemas.microsoft.com/office/drawing/2014/main" id="{D4241075-1E20-DD70-2C51-70D62D20718B}"/>
              </a:ext>
            </a:extLst>
          </p:cNvPr>
          <p:cNvSpPr/>
          <p:nvPr/>
        </p:nvSpPr>
        <p:spPr bwMode="auto">
          <a:xfrm>
            <a:off x="9198536" y="1212849"/>
            <a:ext cx="1748043" cy="2900711"/>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Rectangle 9">
            <a:extLst>
              <a:ext uri="{FF2B5EF4-FFF2-40B4-BE49-F238E27FC236}">
                <a16:creationId xmlns:a16="http://schemas.microsoft.com/office/drawing/2014/main" id="{A1989B83-84E3-DEC0-DED4-A3930DA1879B}"/>
              </a:ext>
            </a:extLst>
          </p:cNvPr>
          <p:cNvSpPr/>
          <p:nvPr/>
        </p:nvSpPr>
        <p:spPr bwMode="auto">
          <a:xfrm>
            <a:off x="7388352" y="5844969"/>
            <a:ext cx="3703613" cy="845234"/>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1" name="Rectangle 10">
            <a:extLst>
              <a:ext uri="{FF2B5EF4-FFF2-40B4-BE49-F238E27FC236}">
                <a16:creationId xmlns:a16="http://schemas.microsoft.com/office/drawing/2014/main" id="{45EBD7E9-DBBD-40D2-1818-36EEC14513AC}"/>
              </a:ext>
            </a:extLst>
          </p:cNvPr>
          <p:cNvSpPr/>
          <p:nvPr/>
        </p:nvSpPr>
        <p:spPr bwMode="auto">
          <a:xfrm>
            <a:off x="1338198" y="6135329"/>
            <a:ext cx="10077054" cy="609600"/>
          </a:xfrm>
          <a:prstGeom prst="rect">
            <a:avLst/>
          </a:prstGeom>
          <a:solidFill>
            <a:schemeClr val="bg1"/>
          </a:solidFill>
          <a:ln w="9525"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 name="Rectangle 8">
            <a:extLst>
              <a:ext uri="{FF2B5EF4-FFF2-40B4-BE49-F238E27FC236}">
                <a16:creationId xmlns:a16="http://schemas.microsoft.com/office/drawing/2014/main" id="{9A5B612A-550D-0C25-E961-6EF0E496570F}"/>
              </a:ext>
            </a:extLst>
          </p:cNvPr>
          <p:cNvSpPr>
            <a:spLocks noChangeArrowheads="1"/>
          </p:cNvSpPr>
          <p:nvPr/>
        </p:nvSpPr>
        <p:spPr bwMode="auto">
          <a:xfrm>
            <a:off x="1" y="479425"/>
            <a:ext cx="11818374"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4" name="Rectangle 2">
            <a:extLst>
              <a:ext uri="{FF2B5EF4-FFF2-40B4-BE49-F238E27FC236}">
                <a16:creationId xmlns:a16="http://schemas.microsoft.com/office/drawing/2014/main" id="{E182C2E8-A952-911B-721F-F7A0C1D295A3}"/>
              </a:ext>
            </a:extLst>
          </p:cNvPr>
          <p:cNvSpPr>
            <a:spLocks noChangeArrowheads="1"/>
          </p:cNvSpPr>
          <p:nvPr/>
        </p:nvSpPr>
        <p:spPr bwMode="auto">
          <a:xfrm>
            <a:off x="-2" y="514350"/>
            <a:ext cx="11818373"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Market-based Assignment: Complex Tasks </a:t>
            </a:r>
            <a:r>
              <a:rPr lang="en-US" sz="3600" dirty="0">
                <a:solidFill>
                  <a:schemeClr val="bg1"/>
                </a:solidFill>
                <a:sym typeface="Wingdings" pitchFamily="2" charset="2"/>
              </a:rPr>
              <a:t></a:t>
            </a:r>
            <a:r>
              <a:rPr lang="en-US" sz="3600" dirty="0">
                <a:solidFill>
                  <a:schemeClr val="bg1"/>
                </a:solidFill>
              </a:rPr>
              <a:t> Task Trees</a:t>
            </a:r>
          </a:p>
        </p:txBody>
      </p:sp>
    </p:spTree>
    <p:extLst>
      <p:ext uri="{BB962C8B-B14F-4D97-AF65-F5344CB8AC3E}">
        <p14:creationId xmlns:p14="http://schemas.microsoft.com/office/powerpoint/2010/main" val="1166305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732F4-0B41-DC1C-96B3-F9044243015E}"/>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656F98B5-A0C2-33BE-6654-3D2CE0D0AB74}"/>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pic>
        <p:nvPicPr>
          <p:cNvPr id="2" name="Picture 1">
            <a:extLst>
              <a:ext uri="{FF2B5EF4-FFF2-40B4-BE49-F238E27FC236}">
                <a16:creationId xmlns:a16="http://schemas.microsoft.com/office/drawing/2014/main" id="{00F24292-E874-0C63-3E19-65D9206C3DC2}"/>
              </a:ext>
            </a:extLst>
          </p:cNvPr>
          <p:cNvPicPr>
            <a:picLocks noChangeAspect="1"/>
          </p:cNvPicPr>
          <p:nvPr/>
        </p:nvPicPr>
        <p:blipFill>
          <a:blip r:embed="rId3"/>
          <a:stretch>
            <a:fillRect/>
          </a:stretch>
        </p:blipFill>
        <p:spPr>
          <a:xfrm>
            <a:off x="1355765" y="1388295"/>
            <a:ext cx="9718634" cy="5287467"/>
          </a:xfrm>
          <a:prstGeom prst="rect">
            <a:avLst/>
          </a:prstGeom>
        </p:spPr>
      </p:pic>
      <p:sp>
        <p:nvSpPr>
          <p:cNvPr id="3" name="Rectangle 8">
            <a:extLst>
              <a:ext uri="{FF2B5EF4-FFF2-40B4-BE49-F238E27FC236}">
                <a16:creationId xmlns:a16="http://schemas.microsoft.com/office/drawing/2014/main" id="{6E40502F-F253-2362-514D-3EAF2AF8C616}"/>
              </a:ext>
            </a:extLst>
          </p:cNvPr>
          <p:cNvSpPr>
            <a:spLocks noChangeArrowheads="1"/>
          </p:cNvSpPr>
          <p:nvPr/>
        </p:nvSpPr>
        <p:spPr bwMode="auto">
          <a:xfrm>
            <a:off x="1" y="479425"/>
            <a:ext cx="11818374"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4" name="Rectangle 2">
            <a:extLst>
              <a:ext uri="{FF2B5EF4-FFF2-40B4-BE49-F238E27FC236}">
                <a16:creationId xmlns:a16="http://schemas.microsoft.com/office/drawing/2014/main" id="{12313217-E545-3BAE-417D-646019B521FD}"/>
              </a:ext>
            </a:extLst>
          </p:cNvPr>
          <p:cNvSpPr>
            <a:spLocks noChangeArrowheads="1"/>
          </p:cNvSpPr>
          <p:nvPr/>
        </p:nvSpPr>
        <p:spPr bwMode="auto">
          <a:xfrm>
            <a:off x="-2" y="514350"/>
            <a:ext cx="11818373"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Market-based Assignment: Complex Tasks </a:t>
            </a:r>
            <a:r>
              <a:rPr lang="en-US" sz="3600" dirty="0">
                <a:solidFill>
                  <a:schemeClr val="bg1"/>
                </a:solidFill>
                <a:sym typeface="Wingdings" pitchFamily="2" charset="2"/>
              </a:rPr>
              <a:t></a:t>
            </a:r>
            <a:r>
              <a:rPr lang="en-US" sz="3600" dirty="0">
                <a:solidFill>
                  <a:schemeClr val="bg1"/>
                </a:solidFill>
              </a:rPr>
              <a:t> Task Trees</a:t>
            </a:r>
          </a:p>
        </p:txBody>
      </p:sp>
    </p:spTree>
    <p:extLst>
      <p:ext uri="{BB962C8B-B14F-4D97-AF65-F5344CB8AC3E}">
        <p14:creationId xmlns:p14="http://schemas.microsoft.com/office/powerpoint/2010/main" val="1818301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4668A-6044-7E0E-D441-04613A14C2E7}"/>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BB730967-EDEA-3951-0724-FE9EB773492C}"/>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4217D4C9-674A-4BD5-78A8-00FEBDC6D7E7}"/>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F9CA1FD0-0FFE-E916-0E7F-F8DEF14633AC}"/>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Market-based Assignment: </a:t>
            </a:r>
            <a:r>
              <a:rPr lang="en-US" sz="3600" i="1" dirty="0" err="1">
                <a:solidFill>
                  <a:schemeClr val="bg1"/>
                </a:solidFill>
              </a:rPr>
              <a:t>TraderBots</a:t>
            </a:r>
            <a:endParaRPr lang="en-US" sz="3600" dirty="0">
              <a:solidFill>
                <a:schemeClr val="bg1"/>
              </a:solidFill>
            </a:endParaRPr>
          </a:p>
        </p:txBody>
      </p:sp>
      <p:pic>
        <p:nvPicPr>
          <p:cNvPr id="3" name="Picture 2">
            <a:extLst>
              <a:ext uri="{FF2B5EF4-FFF2-40B4-BE49-F238E27FC236}">
                <a16:creationId xmlns:a16="http://schemas.microsoft.com/office/drawing/2014/main" id="{8310B5E6-6B94-CE26-E56E-401CEB47E0F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08980" y="1117600"/>
            <a:ext cx="9374040" cy="5642803"/>
          </a:xfrm>
          <a:prstGeom prst="rect">
            <a:avLst/>
          </a:prstGeom>
        </p:spPr>
      </p:pic>
      <p:sp>
        <p:nvSpPr>
          <p:cNvPr id="4" name="TextBox 3">
            <a:extLst>
              <a:ext uri="{FF2B5EF4-FFF2-40B4-BE49-F238E27FC236}">
                <a16:creationId xmlns:a16="http://schemas.microsoft.com/office/drawing/2014/main" id="{AC12D4E8-A5E7-5A26-E47A-F250537F9B11}"/>
              </a:ext>
            </a:extLst>
          </p:cNvPr>
          <p:cNvSpPr txBox="1"/>
          <p:nvPr/>
        </p:nvSpPr>
        <p:spPr>
          <a:xfrm>
            <a:off x="14181893" y="-341407"/>
            <a:ext cx="6233532" cy="10064294"/>
          </a:xfrm>
          <a:prstGeom prst="rect">
            <a:avLst/>
          </a:prstGeom>
          <a:noFill/>
        </p:spPr>
        <p:txBody>
          <a:bodyPr wrap="square">
            <a:spAutoFit/>
          </a:bodyPr>
          <a:lstStyle/>
          <a:p>
            <a:r>
              <a:rPr lang="en-US" dirty="0"/>
              <a:t>Consider a team of robots assembled to perform a set of tasks in a dynamic environment. Consider further, that the team of robots is modeled as an economy, and each robot in the team is modeled as a self-interested trader in this economy. Thus, the goal of the team is to complete the tasks successfully while maximizing overall profits (i.e. the difference between revenue and cost), while each robot will aim to maximize its individual profit. Thus, robots will hold auctions and submit bids to determine task allocations within the team, and the different tasks and information will be the commodities traded in the economy. A system such as this will inherit many desirable characteristics from the market methodology. The competitive element of the robots bidding for different tasks enables the system to decipher the competing local information of each robot (note that there is no central agent evaluating information and planning for the entire system), while the common currency provides grounding for the competing local costs in relation to the global priorities/value of the tasks being performed</a:t>
            </a:r>
          </a:p>
        </p:txBody>
      </p:sp>
    </p:spTree>
    <p:extLst>
      <p:ext uri="{BB962C8B-B14F-4D97-AF65-F5344CB8AC3E}">
        <p14:creationId xmlns:p14="http://schemas.microsoft.com/office/powerpoint/2010/main" val="2065043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A2F4F-633C-B65B-76A5-B527C095FA6F}"/>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F3EF6F97-C71F-6A4C-7E73-B6345E5234C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CF221BB8-BA82-C4AC-A36A-A094F926A1A6}"/>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F3113706-3CC0-AF17-3528-06B41B6664B2}"/>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Market-based Assignment: </a:t>
            </a:r>
            <a:r>
              <a:rPr lang="en-US" sz="3600" i="1" dirty="0" err="1">
                <a:solidFill>
                  <a:schemeClr val="bg1"/>
                </a:solidFill>
              </a:rPr>
              <a:t>TraderBots</a:t>
            </a:r>
            <a:endParaRPr lang="en-US" sz="3600" dirty="0">
              <a:solidFill>
                <a:schemeClr val="bg1"/>
              </a:solidFill>
            </a:endParaRPr>
          </a:p>
        </p:txBody>
      </p:sp>
      <p:pic>
        <p:nvPicPr>
          <p:cNvPr id="6" name="Picture 5">
            <a:extLst>
              <a:ext uri="{FF2B5EF4-FFF2-40B4-BE49-F238E27FC236}">
                <a16:creationId xmlns:a16="http://schemas.microsoft.com/office/drawing/2014/main" id="{7F9EC6A9-C906-B03E-FA34-E096A20FE146}"/>
              </a:ext>
            </a:extLst>
          </p:cNvPr>
          <p:cNvPicPr>
            <a:picLocks noChangeAspect="1"/>
          </p:cNvPicPr>
          <p:nvPr/>
        </p:nvPicPr>
        <p:blipFill>
          <a:blip r:embed="rId3">
            <a:clrChange>
              <a:clrFrom>
                <a:srgbClr val="FFFFFF"/>
              </a:clrFrom>
              <a:clrTo>
                <a:srgbClr val="FFFFFF">
                  <a:alpha val="0"/>
                </a:srgbClr>
              </a:clrTo>
            </a:clrChange>
          </a:blip>
          <a:srcRect b="12075"/>
          <a:stretch/>
        </p:blipFill>
        <p:spPr>
          <a:xfrm>
            <a:off x="1532549" y="1378739"/>
            <a:ext cx="4278661" cy="2531272"/>
          </a:xfrm>
          <a:prstGeom prst="rect">
            <a:avLst/>
          </a:prstGeom>
        </p:spPr>
      </p:pic>
      <p:pic>
        <p:nvPicPr>
          <p:cNvPr id="7" name="Picture 6">
            <a:extLst>
              <a:ext uri="{FF2B5EF4-FFF2-40B4-BE49-F238E27FC236}">
                <a16:creationId xmlns:a16="http://schemas.microsoft.com/office/drawing/2014/main" id="{B9A3FD24-33C6-8A00-E3FA-50B5B63F46BB}"/>
              </a:ext>
            </a:extLst>
          </p:cNvPr>
          <p:cNvPicPr>
            <a:picLocks noChangeAspect="1"/>
          </p:cNvPicPr>
          <p:nvPr/>
        </p:nvPicPr>
        <p:blipFill>
          <a:blip r:embed="rId4">
            <a:clrChange>
              <a:clrFrom>
                <a:srgbClr val="FFFFFF"/>
              </a:clrFrom>
              <a:clrTo>
                <a:srgbClr val="FFFFFF">
                  <a:alpha val="0"/>
                </a:srgbClr>
              </a:clrTo>
            </a:clrChange>
          </a:blip>
          <a:srcRect b="12473"/>
          <a:stretch/>
        </p:blipFill>
        <p:spPr>
          <a:xfrm>
            <a:off x="1654889" y="4291410"/>
            <a:ext cx="4033979" cy="2375701"/>
          </a:xfrm>
          <a:prstGeom prst="rect">
            <a:avLst/>
          </a:prstGeom>
        </p:spPr>
      </p:pic>
      <p:pic>
        <p:nvPicPr>
          <p:cNvPr id="9" name="Picture 8">
            <a:extLst>
              <a:ext uri="{FF2B5EF4-FFF2-40B4-BE49-F238E27FC236}">
                <a16:creationId xmlns:a16="http://schemas.microsoft.com/office/drawing/2014/main" id="{2B196C76-89AF-5F33-6F3A-A1DEE09B33D5}"/>
              </a:ext>
            </a:extLst>
          </p:cNvPr>
          <p:cNvPicPr>
            <a:picLocks noChangeAspect="1"/>
          </p:cNvPicPr>
          <p:nvPr/>
        </p:nvPicPr>
        <p:blipFill>
          <a:blip r:embed="rId5">
            <a:clrChange>
              <a:clrFrom>
                <a:srgbClr val="FFFFFF"/>
              </a:clrFrom>
              <a:clrTo>
                <a:srgbClr val="FFFFFF">
                  <a:alpha val="0"/>
                </a:srgbClr>
              </a:clrTo>
            </a:clrChange>
          </a:blip>
          <a:srcRect b="8307"/>
          <a:stretch/>
        </p:blipFill>
        <p:spPr>
          <a:xfrm>
            <a:off x="6894154" y="4396947"/>
            <a:ext cx="3926848" cy="2295164"/>
          </a:xfrm>
          <a:prstGeom prst="rect">
            <a:avLst/>
          </a:prstGeom>
        </p:spPr>
      </p:pic>
      <p:grpSp>
        <p:nvGrpSpPr>
          <p:cNvPr id="12" name="Group 11">
            <a:extLst>
              <a:ext uri="{FF2B5EF4-FFF2-40B4-BE49-F238E27FC236}">
                <a16:creationId xmlns:a16="http://schemas.microsoft.com/office/drawing/2014/main" id="{8EA74C17-FBCA-F268-E70C-DDEC6DF9158B}"/>
              </a:ext>
            </a:extLst>
          </p:cNvPr>
          <p:cNvGrpSpPr/>
          <p:nvPr/>
        </p:nvGrpSpPr>
        <p:grpSpPr>
          <a:xfrm>
            <a:off x="6549825" y="1397390"/>
            <a:ext cx="4075777" cy="2754064"/>
            <a:chOff x="5219581" y="1330740"/>
            <a:chExt cx="5353670" cy="3617557"/>
          </a:xfrm>
        </p:grpSpPr>
        <p:grpSp>
          <p:nvGrpSpPr>
            <p:cNvPr id="11" name="Group 10">
              <a:extLst>
                <a:ext uri="{FF2B5EF4-FFF2-40B4-BE49-F238E27FC236}">
                  <a16:creationId xmlns:a16="http://schemas.microsoft.com/office/drawing/2014/main" id="{49907208-F64D-13E6-9F82-4F4E58A924F7}"/>
                </a:ext>
              </a:extLst>
            </p:cNvPr>
            <p:cNvGrpSpPr/>
            <p:nvPr/>
          </p:nvGrpSpPr>
          <p:grpSpPr>
            <a:xfrm>
              <a:off x="5928533" y="1330740"/>
              <a:ext cx="4644718" cy="1301541"/>
              <a:chOff x="5928533" y="1330740"/>
              <a:chExt cx="4644718" cy="1301541"/>
            </a:xfrm>
          </p:grpSpPr>
          <p:pic>
            <p:nvPicPr>
              <p:cNvPr id="2" name="Picture 1">
                <a:extLst>
                  <a:ext uri="{FF2B5EF4-FFF2-40B4-BE49-F238E27FC236}">
                    <a16:creationId xmlns:a16="http://schemas.microsoft.com/office/drawing/2014/main" id="{C74914CB-7DC2-8AE0-864E-3A3563897316}"/>
                  </a:ext>
                </a:extLst>
              </p:cNvPr>
              <p:cNvPicPr>
                <a:picLocks noChangeAspect="1"/>
              </p:cNvPicPr>
              <p:nvPr/>
            </p:nvPicPr>
            <p:blipFill>
              <a:blip r:embed="rId6"/>
              <a:srcRect b="29496"/>
              <a:stretch/>
            </p:blipFill>
            <p:spPr>
              <a:xfrm>
                <a:off x="5928533" y="1330740"/>
                <a:ext cx="4644718" cy="1164680"/>
              </a:xfrm>
              <a:prstGeom prst="rect">
                <a:avLst/>
              </a:prstGeom>
            </p:spPr>
          </p:pic>
          <p:sp>
            <p:nvSpPr>
              <p:cNvPr id="10" name="Rectangle 9">
                <a:extLst>
                  <a:ext uri="{FF2B5EF4-FFF2-40B4-BE49-F238E27FC236}">
                    <a16:creationId xmlns:a16="http://schemas.microsoft.com/office/drawing/2014/main" id="{E5FCCA2F-B3EE-66C2-2101-F1461AA28873}"/>
                  </a:ext>
                </a:extLst>
              </p:cNvPr>
              <p:cNvSpPr/>
              <p:nvPr/>
            </p:nvSpPr>
            <p:spPr bwMode="auto">
              <a:xfrm>
                <a:off x="7461676" y="2313634"/>
                <a:ext cx="2915951" cy="318647"/>
              </a:xfrm>
              <a:prstGeom prst="rect">
                <a:avLst/>
              </a:prstGeom>
              <a:solidFill>
                <a:schemeClr val="bg1"/>
              </a:solidFill>
              <a:ln w="9525" cap="flat" cmpd="sng" algn="ctr">
                <a:no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pic>
          <p:nvPicPr>
            <p:cNvPr id="8" name="Picture 7">
              <a:extLst>
                <a:ext uri="{FF2B5EF4-FFF2-40B4-BE49-F238E27FC236}">
                  <a16:creationId xmlns:a16="http://schemas.microsoft.com/office/drawing/2014/main" id="{9B1CC146-EB4D-3F11-5FA4-553DEAE35E49}"/>
                </a:ext>
              </a:extLst>
            </p:cNvPr>
            <p:cNvPicPr>
              <a:picLocks noChangeAspect="1"/>
            </p:cNvPicPr>
            <p:nvPr/>
          </p:nvPicPr>
          <p:blipFill>
            <a:blip r:embed="rId7">
              <a:clrChange>
                <a:clrFrom>
                  <a:srgbClr val="FFFFFF"/>
                </a:clrFrom>
                <a:clrTo>
                  <a:srgbClr val="FFFFFF">
                    <a:alpha val="0"/>
                  </a:srgbClr>
                </a:clrTo>
              </a:clrChange>
            </a:blip>
            <a:srcRect t="-9109" b="11455"/>
            <a:stretch/>
          </p:blipFill>
          <p:spPr>
            <a:xfrm>
              <a:off x="5219581" y="2417025"/>
              <a:ext cx="5158047" cy="2531272"/>
            </a:xfrm>
            <a:prstGeom prst="rect">
              <a:avLst/>
            </a:prstGeom>
          </p:spPr>
        </p:pic>
      </p:grpSp>
    </p:spTree>
    <p:extLst>
      <p:ext uri="{BB962C8B-B14F-4D97-AF65-F5344CB8AC3E}">
        <p14:creationId xmlns:p14="http://schemas.microsoft.com/office/powerpoint/2010/main" val="426334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04EAD-5472-98B8-592A-536EBF5A55B2}"/>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CE4E8E5C-EFFE-2DAB-6464-CCB67079FE56}"/>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8F8E149B-6B60-7127-E4AD-E8AF2563DEA9}"/>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EF4F6B1B-38BC-87DF-79D8-564EC00B489A}"/>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Contrasting These Approaches</a:t>
            </a:r>
          </a:p>
        </p:txBody>
      </p:sp>
      <p:sp>
        <p:nvSpPr>
          <p:cNvPr id="3" name="TextBox 2">
            <a:extLst>
              <a:ext uri="{FF2B5EF4-FFF2-40B4-BE49-F238E27FC236}">
                <a16:creationId xmlns:a16="http://schemas.microsoft.com/office/drawing/2014/main" id="{984D5435-9CA4-3B78-DEFA-51233A00F042}"/>
              </a:ext>
            </a:extLst>
          </p:cNvPr>
          <p:cNvSpPr txBox="1"/>
          <p:nvPr/>
        </p:nvSpPr>
        <p:spPr>
          <a:xfrm>
            <a:off x="584089" y="2141240"/>
            <a:ext cx="9663223" cy="1200329"/>
          </a:xfrm>
          <a:prstGeom prst="rect">
            <a:avLst/>
          </a:prstGeom>
          <a:noFill/>
        </p:spPr>
        <p:txBody>
          <a:bodyPr wrap="none" rtlCol="0">
            <a:spAutoFit/>
          </a:bodyPr>
          <a:lstStyle/>
          <a:p>
            <a:r>
              <a:rPr lang="en-US" b="1" dirty="0"/>
              <a:t>Agent count scalability </a:t>
            </a:r>
            <a:r>
              <a:rPr lang="en-US" dirty="0"/>
              <a:t>(computation)</a:t>
            </a:r>
          </a:p>
          <a:p>
            <a:r>
              <a:rPr lang="en-US" b="1" dirty="0"/>
              <a:t>Communication challenges </a:t>
            </a:r>
            <a:r>
              <a:rPr lang="en-US" dirty="0"/>
              <a:t>(network scaling, single point of failure)</a:t>
            </a:r>
          </a:p>
          <a:p>
            <a:r>
              <a:rPr lang="en-US" b="1" dirty="0"/>
              <a:t>Complex task interdependency </a:t>
            </a:r>
            <a:r>
              <a:rPr lang="en-US" dirty="0"/>
              <a:t>(constraints on cost metric for HA)</a:t>
            </a:r>
          </a:p>
        </p:txBody>
      </p:sp>
      <p:sp>
        <p:nvSpPr>
          <p:cNvPr id="4" name="TextBox 3">
            <a:extLst>
              <a:ext uri="{FF2B5EF4-FFF2-40B4-BE49-F238E27FC236}">
                <a16:creationId xmlns:a16="http://schemas.microsoft.com/office/drawing/2014/main" id="{80078762-15FB-0410-21C2-669E77C83038}"/>
              </a:ext>
            </a:extLst>
          </p:cNvPr>
          <p:cNvSpPr txBox="1"/>
          <p:nvPr/>
        </p:nvSpPr>
        <p:spPr>
          <a:xfrm>
            <a:off x="272831" y="1626890"/>
            <a:ext cx="8153194" cy="461665"/>
          </a:xfrm>
          <a:custGeom>
            <a:avLst/>
            <a:gdLst>
              <a:gd name="connsiteX0" fmla="*/ 0 w 8153194"/>
              <a:gd name="connsiteY0" fmla="*/ 0 h 461665"/>
              <a:gd name="connsiteX1" fmla="*/ 500839 w 8153194"/>
              <a:gd name="connsiteY1" fmla="*/ 0 h 461665"/>
              <a:gd name="connsiteX2" fmla="*/ 838614 w 8153194"/>
              <a:gd name="connsiteY2" fmla="*/ 0 h 461665"/>
              <a:gd name="connsiteX3" fmla="*/ 1584049 w 8153194"/>
              <a:gd name="connsiteY3" fmla="*/ 0 h 461665"/>
              <a:gd name="connsiteX4" fmla="*/ 2084888 w 8153194"/>
              <a:gd name="connsiteY4" fmla="*/ 0 h 461665"/>
              <a:gd name="connsiteX5" fmla="*/ 2585727 w 8153194"/>
              <a:gd name="connsiteY5" fmla="*/ 0 h 461665"/>
              <a:gd name="connsiteX6" fmla="*/ 3331162 w 8153194"/>
              <a:gd name="connsiteY6" fmla="*/ 0 h 461665"/>
              <a:gd name="connsiteX7" fmla="*/ 3750469 w 8153194"/>
              <a:gd name="connsiteY7" fmla="*/ 0 h 461665"/>
              <a:gd name="connsiteX8" fmla="*/ 4495904 w 8153194"/>
              <a:gd name="connsiteY8" fmla="*/ 0 h 461665"/>
              <a:gd name="connsiteX9" fmla="*/ 5241339 w 8153194"/>
              <a:gd name="connsiteY9" fmla="*/ 0 h 461665"/>
              <a:gd name="connsiteX10" fmla="*/ 5823710 w 8153194"/>
              <a:gd name="connsiteY10" fmla="*/ 0 h 461665"/>
              <a:gd name="connsiteX11" fmla="*/ 6569145 w 8153194"/>
              <a:gd name="connsiteY11" fmla="*/ 0 h 461665"/>
              <a:gd name="connsiteX12" fmla="*/ 7069984 w 8153194"/>
              <a:gd name="connsiteY12" fmla="*/ 0 h 461665"/>
              <a:gd name="connsiteX13" fmla="*/ 7570823 w 8153194"/>
              <a:gd name="connsiteY13" fmla="*/ 0 h 461665"/>
              <a:gd name="connsiteX14" fmla="*/ 8153194 w 8153194"/>
              <a:gd name="connsiteY14" fmla="*/ 0 h 461665"/>
              <a:gd name="connsiteX15" fmla="*/ 8153194 w 8153194"/>
              <a:gd name="connsiteY15" fmla="*/ 461665 h 461665"/>
              <a:gd name="connsiteX16" fmla="*/ 7570823 w 8153194"/>
              <a:gd name="connsiteY16" fmla="*/ 461665 h 461665"/>
              <a:gd name="connsiteX17" fmla="*/ 6825388 w 8153194"/>
              <a:gd name="connsiteY17" fmla="*/ 461665 h 461665"/>
              <a:gd name="connsiteX18" fmla="*/ 6243017 w 8153194"/>
              <a:gd name="connsiteY18" fmla="*/ 461665 h 461665"/>
              <a:gd name="connsiteX19" fmla="*/ 5905242 w 8153194"/>
              <a:gd name="connsiteY19" fmla="*/ 461665 h 461665"/>
              <a:gd name="connsiteX20" fmla="*/ 5485935 w 8153194"/>
              <a:gd name="connsiteY20" fmla="*/ 461665 h 461665"/>
              <a:gd name="connsiteX21" fmla="*/ 4740500 w 8153194"/>
              <a:gd name="connsiteY21" fmla="*/ 461665 h 461665"/>
              <a:gd name="connsiteX22" fmla="*/ 4158129 w 8153194"/>
              <a:gd name="connsiteY22" fmla="*/ 461665 h 461665"/>
              <a:gd name="connsiteX23" fmla="*/ 3738822 w 8153194"/>
              <a:gd name="connsiteY23" fmla="*/ 461665 h 461665"/>
              <a:gd name="connsiteX24" fmla="*/ 3156451 w 8153194"/>
              <a:gd name="connsiteY24" fmla="*/ 461665 h 461665"/>
              <a:gd name="connsiteX25" fmla="*/ 2818676 w 8153194"/>
              <a:gd name="connsiteY25" fmla="*/ 461665 h 461665"/>
              <a:gd name="connsiteX26" fmla="*/ 2480900 w 8153194"/>
              <a:gd name="connsiteY26" fmla="*/ 461665 h 461665"/>
              <a:gd name="connsiteX27" fmla="*/ 1898529 w 8153194"/>
              <a:gd name="connsiteY27" fmla="*/ 461665 h 461665"/>
              <a:gd name="connsiteX28" fmla="*/ 1479222 w 8153194"/>
              <a:gd name="connsiteY28" fmla="*/ 461665 h 461665"/>
              <a:gd name="connsiteX29" fmla="*/ 815319 w 8153194"/>
              <a:gd name="connsiteY29" fmla="*/ 461665 h 461665"/>
              <a:gd name="connsiteX30" fmla="*/ 0 w 8153194"/>
              <a:gd name="connsiteY30" fmla="*/ 461665 h 461665"/>
              <a:gd name="connsiteX31" fmla="*/ 0 w 8153194"/>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153194" h="461665" extrusionOk="0">
                <a:moveTo>
                  <a:pt x="0" y="0"/>
                </a:moveTo>
                <a:cubicBezTo>
                  <a:pt x="150392" y="-28246"/>
                  <a:pt x="374852" y="26033"/>
                  <a:pt x="500839" y="0"/>
                </a:cubicBezTo>
                <a:cubicBezTo>
                  <a:pt x="626826" y="-26033"/>
                  <a:pt x="712005" y="11081"/>
                  <a:pt x="838614" y="0"/>
                </a:cubicBezTo>
                <a:cubicBezTo>
                  <a:pt x="965223" y="-11081"/>
                  <a:pt x="1392746" y="70527"/>
                  <a:pt x="1584049" y="0"/>
                </a:cubicBezTo>
                <a:cubicBezTo>
                  <a:pt x="1775353" y="-70527"/>
                  <a:pt x="1852921" y="51993"/>
                  <a:pt x="2084888" y="0"/>
                </a:cubicBezTo>
                <a:cubicBezTo>
                  <a:pt x="2316855" y="-51993"/>
                  <a:pt x="2445226" y="17408"/>
                  <a:pt x="2585727" y="0"/>
                </a:cubicBezTo>
                <a:cubicBezTo>
                  <a:pt x="2726228" y="-17408"/>
                  <a:pt x="3157807" y="53042"/>
                  <a:pt x="3331162" y="0"/>
                </a:cubicBezTo>
                <a:cubicBezTo>
                  <a:pt x="3504518" y="-53042"/>
                  <a:pt x="3638944" y="32729"/>
                  <a:pt x="3750469" y="0"/>
                </a:cubicBezTo>
                <a:cubicBezTo>
                  <a:pt x="3861994" y="-32729"/>
                  <a:pt x="4193125" y="66116"/>
                  <a:pt x="4495904" y="0"/>
                </a:cubicBezTo>
                <a:cubicBezTo>
                  <a:pt x="4798684" y="-66116"/>
                  <a:pt x="5013684" y="164"/>
                  <a:pt x="5241339" y="0"/>
                </a:cubicBezTo>
                <a:cubicBezTo>
                  <a:pt x="5468995" y="-164"/>
                  <a:pt x="5603456" y="54630"/>
                  <a:pt x="5823710" y="0"/>
                </a:cubicBezTo>
                <a:cubicBezTo>
                  <a:pt x="6043964" y="-54630"/>
                  <a:pt x="6380085" y="40232"/>
                  <a:pt x="6569145" y="0"/>
                </a:cubicBezTo>
                <a:cubicBezTo>
                  <a:pt x="6758206" y="-40232"/>
                  <a:pt x="6914208" y="56777"/>
                  <a:pt x="7069984" y="0"/>
                </a:cubicBezTo>
                <a:cubicBezTo>
                  <a:pt x="7225760" y="-56777"/>
                  <a:pt x="7387714" y="24339"/>
                  <a:pt x="7570823" y="0"/>
                </a:cubicBezTo>
                <a:cubicBezTo>
                  <a:pt x="7753932" y="-24339"/>
                  <a:pt x="8033773" y="64129"/>
                  <a:pt x="8153194" y="0"/>
                </a:cubicBezTo>
                <a:cubicBezTo>
                  <a:pt x="8206183" y="131310"/>
                  <a:pt x="8128414" y="251861"/>
                  <a:pt x="8153194" y="461665"/>
                </a:cubicBezTo>
                <a:cubicBezTo>
                  <a:pt x="7954891" y="521636"/>
                  <a:pt x="7810882" y="420584"/>
                  <a:pt x="7570823" y="461665"/>
                </a:cubicBezTo>
                <a:cubicBezTo>
                  <a:pt x="7330764" y="502746"/>
                  <a:pt x="7074605" y="451438"/>
                  <a:pt x="6825388" y="461665"/>
                </a:cubicBezTo>
                <a:cubicBezTo>
                  <a:pt x="6576172" y="471892"/>
                  <a:pt x="6520907" y="412182"/>
                  <a:pt x="6243017" y="461665"/>
                </a:cubicBezTo>
                <a:cubicBezTo>
                  <a:pt x="5965127" y="511148"/>
                  <a:pt x="6040020" y="438855"/>
                  <a:pt x="5905242" y="461665"/>
                </a:cubicBezTo>
                <a:cubicBezTo>
                  <a:pt x="5770464" y="484475"/>
                  <a:pt x="5592324" y="447086"/>
                  <a:pt x="5485935" y="461665"/>
                </a:cubicBezTo>
                <a:cubicBezTo>
                  <a:pt x="5379546" y="476244"/>
                  <a:pt x="4916193" y="375621"/>
                  <a:pt x="4740500" y="461665"/>
                </a:cubicBezTo>
                <a:cubicBezTo>
                  <a:pt x="4564807" y="547709"/>
                  <a:pt x="4382623" y="438371"/>
                  <a:pt x="4158129" y="461665"/>
                </a:cubicBezTo>
                <a:cubicBezTo>
                  <a:pt x="3933635" y="484959"/>
                  <a:pt x="3936713" y="453962"/>
                  <a:pt x="3738822" y="461665"/>
                </a:cubicBezTo>
                <a:cubicBezTo>
                  <a:pt x="3540931" y="469368"/>
                  <a:pt x="3339720" y="460388"/>
                  <a:pt x="3156451" y="461665"/>
                </a:cubicBezTo>
                <a:cubicBezTo>
                  <a:pt x="2973182" y="462942"/>
                  <a:pt x="2935601" y="435706"/>
                  <a:pt x="2818676" y="461665"/>
                </a:cubicBezTo>
                <a:cubicBezTo>
                  <a:pt x="2701751" y="487624"/>
                  <a:pt x="2552658" y="432506"/>
                  <a:pt x="2480900" y="461665"/>
                </a:cubicBezTo>
                <a:cubicBezTo>
                  <a:pt x="2409142" y="490824"/>
                  <a:pt x="2160627" y="415705"/>
                  <a:pt x="1898529" y="461665"/>
                </a:cubicBezTo>
                <a:cubicBezTo>
                  <a:pt x="1636431" y="507625"/>
                  <a:pt x="1651831" y="415032"/>
                  <a:pt x="1479222" y="461665"/>
                </a:cubicBezTo>
                <a:cubicBezTo>
                  <a:pt x="1306613" y="508298"/>
                  <a:pt x="1062723" y="411844"/>
                  <a:pt x="815319" y="461665"/>
                </a:cubicBezTo>
                <a:cubicBezTo>
                  <a:pt x="567915" y="511486"/>
                  <a:pt x="214543" y="388908"/>
                  <a:pt x="0" y="461665"/>
                </a:cubicBezTo>
                <a:cubicBezTo>
                  <a:pt x="-39809" y="284554"/>
                  <a:pt x="50270" y="208070"/>
                  <a:pt x="0" y="0"/>
                </a:cubicBezTo>
                <a:close/>
              </a:path>
            </a:pathLst>
          </a:custGeom>
          <a:noFill/>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r>
              <a:rPr lang="en-US" b="1" dirty="0"/>
              <a:t>When to use decentralized market-based approaches?</a:t>
            </a:r>
            <a:endParaRPr lang="en-US" dirty="0"/>
          </a:p>
        </p:txBody>
      </p:sp>
      <p:sp>
        <p:nvSpPr>
          <p:cNvPr id="5" name="TextBox 4">
            <a:extLst>
              <a:ext uri="{FF2B5EF4-FFF2-40B4-BE49-F238E27FC236}">
                <a16:creationId xmlns:a16="http://schemas.microsoft.com/office/drawing/2014/main" id="{8E596980-426A-BD1E-4472-94B1D1B1BD88}"/>
              </a:ext>
            </a:extLst>
          </p:cNvPr>
          <p:cNvSpPr txBox="1"/>
          <p:nvPr/>
        </p:nvSpPr>
        <p:spPr>
          <a:xfrm>
            <a:off x="272831" y="3622507"/>
            <a:ext cx="8749511" cy="461665"/>
          </a:xfrm>
          <a:custGeom>
            <a:avLst/>
            <a:gdLst>
              <a:gd name="connsiteX0" fmla="*/ 0 w 8749511"/>
              <a:gd name="connsiteY0" fmla="*/ 0 h 461665"/>
              <a:gd name="connsiteX1" fmla="*/ 495806 w 8749511"/>
              <a:gd name="connsiteY1" fmla="*/ 0 h 461665"/>
              <a:gd name="connsiteX2" fmla="*/ 816621 w 8749511"/>
              <a:gd name="connsiteY2" fmla="*/ 0 h 461665"/>
              <a:gd name="connsiteX3" fmla="*/ 1574912 w 8749511"/>
              <a:gd name="connsiteY3" fmla="*/ 0 h 461665"/>
              <a:gd name="connsiteX4" fmla="*/ 2070718 w 8749511"/>
              <a:gd name="connsiteY4" fmla="*/ 0 h 461665"/>
              <a:gd name="connsiteX5" fmla="*/ 2566523 w 8749511"/>
              <a:gd name="connsiteY5" fmla="*/ 0 h 461665"/>
              <a:gd name="connsiteX6" fmla="*/ 3324814 w 8749511"/>
              <a:gd name="connsiteY6" fmla="*/ 0 h 461665"/>
              <a:gd name="connsiteX7" fmla="*/ 3733125 w 8749511"/>
              <a:gd name="connsiteY7" fmla="*/ 0 h 461665"/>
              <a:gd name="connsiteX8" fmla="*/ 4491416 w 8749511"/>
              <a:gd name="connsiteY8" fmla="*/ 0 h 461665"/>
              <a:gd name="connsiteX9" fmla="*/ 5249707 w 8749511"/>
              <a:gd name="connsiteY9" fmla="*/ 0 h 461665"/>
              <a:gd name="connsiteX10" fmla="*/ 5833007 w 8749511"/>
              <a:gd name="connsiteY10" fmla="*/ 0 h 461665"/>
              <a:gd name="connsiteX11" fmla="*/ 6591298 w 8749511"/>
              <a:gd name="connsiteY11" fmla="*/ 0 h 461665"/>
              <a:gd name="connsiteX12" fmla="*/ 7087104 w 8749511"/>
              <a:gd name="connsiteY12" fmla="*/ 0 h 461665"/>
              <a:gd name="connsiteX13" fmla="*/ 7582910 w 8749511"/>
              <a:gd name="connsiteY13" fmla="*/ 0 h 461665"/>
              <a:gd name="connsiteX14" fmla="*/ 8253705 w 8749511"/>
              <a:gd name="connsiteY14" fmla="*/ 0 h 461665"/>
              <a:gd name="connsiteX15" fmla="*/ 8749511 w 8749511"/>
              <a:gd name="connsiteY15" fmla="*/ 0 h 461665"/>
              <a:gd name="connsiteX16" fmla="*/ 8749511 w 8749511"/>
              <a:gd name="connsiteY16" fmla="*/ 461665 h 461665"/>
              <a:gd name="connsiteX17" fmla="*/ 8078715 w 8749511"/>
              <a:gd name="connsiteY17" fmla="*/ 461665 h 461665"/>
              <a:gd name="connsiteX18" fmla="*/ 7495414 w 8749511"/>
              <a:gd name="connsiteY18" fmla="*/ 461665 h 461665"/>
              <a:gd name="connsiteX19" fmla="*/ 7174599 w 8749511"/>
              <a:gd name="connsiteY19" fmla="*/ 461665 h 461665"/>
              <a:gd name="connsiteX20" fmla="*/ 6766289 w 8749511"/>
              <a:gd name="connsiteY20" fmla="*/ 461665 h 461665"/>
              <a:gd name="connsiteX21" fmla="*/ 6007998 w 8749511"/>
              <a:gd name="connsiteY21" fmla="*/ 461665 h 461665"/>
              <a:gd name="connsiteX22" fmla="*/ 5424697 w 8749511"/>
              <a:gd name="connsiteY22" fmla="*/ 461665 h 461665"/>
              <a:gd name="connsiteX23" fmla="*/ 5016386 w 8749511"/>
              <a:gd name="connsiteY23" fmla="*/ 461665 h 461665"/>
              <a:gd name="connsiteX24" fmla="*/ 4433086 w 8749511"/>
              <a:gd name="connsiteY24" fmla="*/ 461665 h 461665"/>
              <a:gd name="connsiteX25" fmla="*/ 4112270 w 8749511"/>
              <a:gd name="connsiteY25" fmla="*/ 461665 h 461665"/>
              <a:gd name="connsiteX26" fmla="*/ 3791455 w 8749511"/>
              <a:gd name="connsiteY26" fmla="*/ 461665 h 461665"/>
              <a:gd name="connsiteX27" fmla="*/ 3208154 w 8749511"/>
              <a:gd name="connsiteY27" fmla="*/ 461665 h 461665"/>
              <a:gd name="connsiteX28" fmla="*/ 2799844 w 8749511"/>
              <a:gd name="connsiteY28" fmla="*/ 461665 h 461665"/>
              <a:gd name="connsiteX29" fmla="*/ 2129048 w 8749511"/>
              <a:gd name="connsiteY29" fmla="*/ 461665 h 461665"/>
              <a:gd name="connsiteX30" fmla="*/ 1720737 w 8749511"/>
              <a:gd name="connsiteY30" fmla="*/ 461665 h 461665"/>
              <a:gd name="connsiteX31" fmla="*/ 1049941 w 8749511"/>
              <a:gd name="connsiteY31" fmla="*/ 461665 h 461665"/>
              <a:gd name="connsiteX32" fmla="*/ 729126 w 8749511"/>
              <a:gd name="connsiteY32" fmla="*/ 461665 h 461665"/>
              <a:gd name="connsiteX33" fmla="*/ 0 w 8749511"/>
              <a:gd name="connsiteY33" fmla="*/ 461665 h 461665"/>
              <a:gd name="connsiteX34" fmla="*/ 0 w 8749511"/>
              <a:gd name="connsiteY3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49511" h="461665" extrusionOk="0">
                <a:moveTo>
                  <a:pt x="0" y="0"/>
                </a:moveTo>
                <a:cubicBezTo>
                  <a:pt x="193200" y="-40782"/>
                  <a:pt x="272251" y="52026"/>
                  <a:pt x="495806" y="0"/>
                </a:cubicBezTo>
                <a:cubicBezTo>
                  <a:pt x="719361" y="-52026"/>
                  <a:pt x="683163" y="20118"/>
                  <a:pt x="816621" y="0"/>
                </a:cubicBezTo>
                <a:cubicBezTo>
                  <a:pt x="950079" y="-20118"/>
                  <a:pt x="1369884" y="30951"/>
                  <a:pt x="1574912" y="0"/>
                </a:cubicBezTo>
                <a:cubicBezTo>
                  <a:pt x="1779940" y="-30951"/>
                  <a:pt x="1840310" y="39900"/>
                  <a:pt x="2070718" y="0"/>
                </a:cubicBezTo>
                <a:cubicBezTo>
                  <a:pt x="2301126" y="-39900"/>
                  <a:pt x="2430136" y="443"/>
                  <a:pt x="2566523" y="0"/>
                </a:cubicBezTo>
                <a:cubicBezTo>
                  <a:pt x="2702911" y="-443"/>
                  <a:pt x="3148527" y="66625"/>
                  <a:pt x="3324814" y="0"/>
                </a:cubicBezTo>
                <a:cubicBezTo>
                  <a:pt x="3501101" y="-66625"/>
                  <a:pt x="3530282" y="14889"/>
                  <a:pt x="3733125" y="0"/>
                </a:cubicBezTo>
                <a:cubicBezTo>
                  <a:pt x="3935968" y="-14889"/>
                  <a:pt x="4211110" y="61309"/>
                  <a:pt x="4491416" y="0"/>
                </a:cubicBezTo>
                <a:cubicBezTo>
                  <a:pt x="4771722" y="-61309"/>
                  <a:pt x="5078756" y="87172"/>
                  <a:pt x="5249707" y="0"/>
                </a:cubicBezTo>
                <a:cubicBezTo>
                  <a:pt x="5420658" y="-87172"/>
                  <a:pt x="5638573" y="27397"/>
                  <a:pt x="5833007" y="0"/>
                </a:cubicBezTo>
                <a:cubicBezTo>
                  <a:pt x="6027441" y="-27397"/>
                  <a:pt x="6237049" y="22105"/>
                  <a:pt x="6591298" y="0"/>
                </a:cubicBezTo>
                <a:cubicBezTo>
                  <a:pt x="6945547" y="-22105"/>
                  <a:pt x="6923232" y="9029"/>
                  <a:pt x="7087104" y="0"/>
                </a:cubicBezTo>
                <a:cubicBezTo>
                  <a:pt x="7250976" y="-9029"/>
                  <a:pt x="7427930" y="32124"/>
                  <a:pt x="7582910" y="0"/>
                </a:cubicBezTo>
                <a:cubicBezTo>
                  <a:pt x="7737890" y="-32124"/>
                  <a:pt x="7969493" y="50382"/>
                  <a:pt x="8253705" y="0"/>
                </a:cubicBezTo>
                <a:cubicBezTo>
                  <a:pt x="8537917" y="-50382"/>
                  <a:pt x="8644715" y="47456"/>
                  <a:pt x="8749511" y="0"/>
                </a:cubicBezTo>
                <a:cubicBezTo>
                  <a:pt x="8773351" y="211927"/>
                  <a:pt x="8710761" y="341961"/>
                  <a:pt x="8749511" y="461665"/>
                </a:cubicBezTo>
                <a:cubicBezTo>
                  <a:pt x="8556878" y="495145"/>
                  <a:pt x="8302443" y="409340"/>
                  <a:pt x="8078715" y="461665"/>
                </a:cubicBezTo>
                <a:cubicBezTo>
                  <a:pt x="7854987" y="513990"/>
                  <a:pt x="7777950" y="405583"/>
                  <a:pt x="7495414" y="461665"/>
                </a:cubicBezTo>
                <a:cubicBezTo>
                  <a:pt x="7212878" y="517747"/>
                  <a:pt x="7275663" y="451430"/>
                  <a:pt x="7174599" y="461665"/>
                </a:cubicBezTo>
                <a:cubicBezTo>
                  <a:pt x="7073535" y="471900"/>
                  <a:pt x="6918983" y="442952"/>
                  <a:pt x="6766289" y="461665"/>
                </a:cubicBezTo>
                <a:cubicBezTo>
                  <a:pt x="6613595" y="480378"/>
                  <a:pt x="6223493" y="437816"/>
                  <a:pt x="6007998" y="461665"/>
                </a:cubicBezTo>
                <a:cubicBezTo>
                  <a:pt x="5792503" y="485514"/>
                  <a:pt x="5675765" y="400421"/>
                  <a:pt x="5424697" y="461665"/>
                </a:cubicBezTo>
                <a:cubicBezTo>
                  <a:pt x="5173629" y="522909"/>
                  <a:pt x="5206585" y="433192"/>
                  <a:pt x="5016386" y="461665"/>
                </a:cubicBezTo>
                <a:cubicBezTo>
                  <a:pt x="4826187" y="490138"/>
                  <a:pt x="4639622" y="411227"/>
                  <a:pt x="4433086" y="461665"/>
                </a:cubicBezTo>
                <a:cubicBezTo>
                  <a:pt x="4226550" y="512103"/>
                  <a:pt x="4270418" y="439895"/>
                  <a:pt x="4112270" y="461665"/>
                </a:cubicBezTo>
                <a:cubicBezTo>
                  <a:pt x="3954122" y="483435"/>
                  <a:pt x="3917983" y="440565"/>
                  <a:pt x="3791455" y="461665"/>
                </a:cubicBezTo>
                <a:cubicBezTo>
                  <a:pt x="3664927" y="482765"/>
                  <a:pt x="3394804" y="406799"/>
                  <a:pt x="3208154" y="461665"/>
                </a:cubicBezTo>
                <a:cubicBezTo>
                  <a:pt x="3021504" y="516531"/>
                  <a:pt x="2948763" y="436459"/>
                  <a:pt x="2799844" y="461665"/>
                </a:cubicBezTo>
                <a:cubicBezTo>
                  <a:pt x="2650925" y="486871"/>
                  <a:pt x="2460753" y="461557"/>
                  <a:pt x="2129048" y="461665"/>
                </a:cubicBezTo>
                <a:cubicBezTo>
                  <a:pt x="1797343" y="461773"/>
                  <a:pt x="1905286" y="442742"/>
                  <a:pt x="1720737" y="461665"/>
                </a:cubicBezTo>
                <a:cubicBezTo>
                  <a:pt x="1536188" y="480588"/>
                  <a:pt x="1371184" y="423059"/>
                  <a:pt x="1049941" y="461665"/>
                </a:cubicBezTo>
                <a:cubicBezTo>
                  <a:pt x="728698" y="500271"/>
                  <a:pt x="823148" y="460960"/>
                  <a:pt x="729126" y="461665"/>
                </a:cubicBezTo>
                <a:cubicBezTo>
                  <a:pt x="635104" y="462370"/>
                  <a:pt x="179224" y="420057"/>
                  <a:pt x="0" y="461665"/>
                </a:cubicBezTo>
                <a:cubicBezTo>
                  <a:pt x="-14814" y="251231"/>
                  <a:pt x="6206" y="126322"/>
                  <a:pt x="0" y="0"/>
                </a:cubicBezTo>
                <a:close/>
              </a:path>
            </a:pathLst>
          </a:custGeom>
          <a:noFill/>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r>
              <a:rPr lang="en-US" b="1" dirty="0"/>
              <a:t>How to choose between all the market-based approaches?</a:t>
            </a:r>
            <a:endParaRPr lang="en-US" dirty="0"/>
          </a:p>
        </p:txBody>
      </p:sp>
      <p:sp>
        <p:nvSpPr>
          <p:cNvPr id="6" name="TextBox 5">
            <a:extLst>
              <a:ext uri="{FF2B5EF4-FFF2-40B4-BE49-F238E27FC236}">
                <a16:creationId xmlns:a16="http://schemas.microsoft.com/office/drawing/2014/main" id="{C783070E-BD11-3B23-350D-63A3AABF364B}"/>
              </a:ext>
            </a:extLst>
          </p:cNvPr>
          <p:cNvSpPr txBox="1"/>
          <p:nvPr/>
        </p:nvSpPr>
        <p:spPr>
          <a:xfrm>
            <a:off x="584088" y="4084172"/>
            <a:ext cx="4137671" cy="1569660"/>
          </a:xfrm>
          <a:prstGeom prst="rect">
            <a:avLst/>
          </a:prstGeom>
          <a:noFill/>
        </p:spPr>
        <p:txBody>
          <a:bodyPr wrap="none" rtlCol="0">
            <a:spAutoFit/>
          </a:bodyPr>
          <a:lstStyle/>
          <a:p>
            <a:r>
              <a:rPr lang="en-US" dirty="0"/>
              <a:t>How do tasks arrive?</a:t>
            </a:r>
          </a:p>
          <a:p>
            <a:r>
              <a:rPr lang="en-US" dirty="0"/>
              <a:t>Number of robots and tasks?</a:t>
            </a:r>
          </a:p>
          <a:p>
            <a:r>
              <a:rPr lang="en-US" dirty="0"/>
              <a:t>MRS composition?  </a:t>
            </a:r>
          </a:p>
          <a:p>
            <a:r>
              <a:rPr lang="en-US" dirty="0"/>
              <a:t>Optimality vs speed?</a:t>
            </a:r>
          </a:p>
        </p:txBody>
      </p:sp>
    </p:spTree>
    <p:extLst>
      <p:ext uri="{BB962C8B-B14F-4D97-AF65-F5344CB8AC3E}">
        <p14:creationId xmlns:p14="http://schemas.microsoft.com/office/powerpoint/2010/main" val="272622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64EE-8CF9-139C-2748-49F49EEBBB16}"/>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94015A2-7F23-3FB0-71B9-4CA01362951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7B6611A4-4412-C1EF-AB21-26DACE10687C}"/>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A266ECDA-24F2-7741-53DC-FD4F49166C17}"/>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Contrasting These Approaches</a:t>
            </a:r>
          </a:p>
        </p:txBody>
      </p:sp>
      <p:pic>
        <p:nvPicPr>
          <p:cNvPr id="8" name="Picture 7">
            <a:extLst>
              <a:ext uri="{FF2B5EF4-FFF2-40B4-BE49-F238E27FC236}">
                <a16:creationId xmlns:a16="http://schemas.microsoft.com/office/drawing/2014/main" id="{CA8637C9-B30B-7BF1-0A5F-38EB140FDF81}"/>
              </a:ext>
            </a:extLst>
          </p:cNvPr>
          <p:cNvPicPr>
            <a:picLocks noChangeAspect="1"/>
          </p:cNvPicPr>
          <p:nvPr/>
        </p:nvPicPr>
        <p:blipFill>
          <a:blip r:embed="rId3"/>
          <a:srcRect r="1281" b="11307"/>
          <a:stretch/>
        </p:blipFill>
        <p:spPr>
          <a:xfrm>
            <a:off x="6579378" y="1917681"/>
            <a:ext cx="5266867" cy="3880346"/>
          </a:xfrm>
          <a:prstGeom prst="rect">
            <a:avLst/>
          </a:prstGeom>
        </p:spPr>
      </p:pic>
      <p:pic>
        <p:nvPicPr>
          <p:cNvPr id="9" name="Picture 8">
            <a:extLst>
              <a:ext uri="{FF2B5EF4-FFF2-40B4-BE49-F238E27FC236}">
                <a16:creationId xmlns:a16="http://schemas.microsoft.com/office/drawing/2014/main" id="{23F36C75-9BF3-B11E-30B1-80C27782CE65}"/>
              </a:ext>
            </a:extLst>
          </p:cNvPr>
          <p:cNvPicPr>
            <a:picLocks noChangeAspect="1"/>
          </p:cNvPicPr>
          <p:nvPr/>
        </p:nvPicPr>
        <p:blipFill>
          <a:blip r:embed="rId4"/>
          <a:stretch>
            <a:fillRect/>
          </a:stretch>
        </p:blipFill>
        <p:spPr>
          <a:xfrm>
            <a:off x="675518" y="1917682"/>
            <a:ext cx="5420482" cy="3880345"/>
          </a:xfrm>
          <a:prstGeom prst="rect">
            <a:avLst/>
          </a:prstGeom>
        </p:spPr>
      </p:pic>
    </p:spTree>
    <p:extLst>
      <p:ext uri="{BB962C8B-B14F-4D97-AF65-F5344CB8AC3E}">
        <p14:creationId xmlns:p14="http://schemas.microsoft.com/office/powerpoint/2010/main" val="119336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500AB-3885-FA11-6F37-DD1124BB67E7}"/>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CFF02C3E-0862-31C4-C69A-87EB39AE845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A93A1EAE-EC10-B179-AA52-DE2BEE926AA8}"/>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BB1BC74F-332D-C17C-2F31-15944B9449CD}"/>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Standard solutions?</a:t>
            </a:r>
          </a:p>
        </p:txBody>
      </p:sp>
      <p:sp>
        <p:nvSpPr>
          <p:cNvPr id="2" name="TextBox 1">
            <a:extLst>
              <a:ext uri="{FF2B5EF4-FFF2-40B4-BE49-F238E27FC236}">
                <a16:creationId xmlns:a16="http://schemas.microsoft.com/office/drawing/2014/main" id="{FA3842D9-BFB3-AEA5-712B-A9A60B8EF4BD}"/>
              </a:ext>
            </a:extLst>
          </p:cNvPr>
          <p:cNvSpPr txBox="1"/>
          <p:nvPr/>
        </p:nvSpPr>
        <p:spPr>
          <a:xfrm>
            <a:off x="1730478" y="1264076"/>
            <a:ext cx="8544233" cy="830997"/>
          </a:xfrm>
          <a:custGeom>
            <a:avLst/>
            <a:gdLst>
              <a:gd name="connsiteX0" fmla="*/ 0 w 8544233"/>
              <a:gd name="connsiteY0" fmla="*/ 0 h 830997"/>
              <a:gd name="connsiteX1" fmla="*/ 484173 w 8544233"/>
              <a:gd name="connsiteY1" fmla="*/ 0 h 830997"/>
              <a:gd name="connsiteX2" fmla="*/ 797462 w 8544233"/>
              <a:gd name="connsiteY2" fmla="*/ 0 h 830997"/>
              <a:gd name="connsiteX3" fmla="*/ 1537962 w 8544233"/>
              <a:gd name="connsiteY3" fmla="*/ 0 h 830997"/>
              <a:gd name="connsiteX4" fmla="*/ 2022135 w 8544233"/>
              <a:gd name="connsiteY4" fmla="*/ 0 h 830997"/>
              <a:gd name="connsiteX5" fmla="*/ 2506308 w 8544233"/>
              <a:gd name="connsiteY5" fmla="*/ 0 h 830997"/>
              <a:gd name="connsiteX6" fmla="*/ 3246809 w 8544233"/>
              <a:gd name="connsiteY6" fmla="*/ 0 h 830997"/>
              <a:gd name="connsiteX7" fmla="*/ 3645539 w 8544233"/>
              <a:gd name="connsiteY7" fmla="*/ 0 h 830997"/>
              <a:gd name="connsiteX8" fmla="*/ 4386040 w 8544233"/>
              <a:gd name="connsiteY8" fmla="*/ 0 h 830997"/>
              <a:gd name="connsiteX9" fmla="*/ 5126540 w 8544233"/>
              <a:gd name="connsiteY9" fmla="*/ 0 h 830997"/>
              <a:gd name="connsiteX10" fmla="*/ 5696155 w 8544233"/>
              <a:gd name="connsiteY10" fmla="*/ 0 h 830997"/>
              <a:gd name="connsiteX11" fmla="*/ 6436656 w 8544233"/>
              <a:gd name="connsiteY11" fmla="*/ 0 h 830997"/>
              <a:gd name="connsiteX12" fmla="*/ 6920829 w 8544233"/>
              <a:gd name="connsiteY12" fmla="*/ 0 h 830997"/>
              <a:gd name="connsiteX13" fmla="*/ 7405002 w 8544233"/>
              <a:gd name="connsiteY13" fmla="*/ 0 h 830997"/>
              <a:gd name="connsiteX14" fmla="*/ 8060060 w 8544233"/>
              <a:gd name="connsiteY14" fmla="*/ 0 h 830997"/>
              <a:gd name="connsiteX15" fmla="*/ 8544233 w 8544233"/>
              <a:gd name="connsiteY15" fmla="*/ 0 h 830997"/>
              <a:gd name="connsiteX16" fmla="*/ 8544233 w 8544233"/>
              <a:gd name="connsiteY16" fmla="*/ 432118 h 830997"/>
              <a:gd name="connsiteX17" fmla="*/ 8544233 w 8544233"/>
              <a:gd name="connsiteY17" fmla="*/ 830997 h 830997"/>
              <a:gd name="connsiteX18" fmla="*/ 7889175 w 8544233"/>
              <a:gd name="connsiteY18" fmla="*/ 830997 h 830997"/>
              <a:gd name="connsiteX19" fmla="*/ 7575887 w 8544233"/>
              <a:gd name="connsiteY19" fmla="*/ 830997 h 830997"/>
              <a:gd name="connsiteX20" fmla="*/ 7177156 w 8544233"/>
              <a:gd name="connsiteY20" fmla="*/ 830997 h 830997"/>
              <a:gd name="connsiteX21" fmla="*/ 6436656 w 8544233"/>
              <a:gd name="connsiteY21" fmla="*/ 830997 h 830997"/>
              <a:gd name="connsiteX22" fmla="*/ 5867040 w 8544233"/>
              <a:gd name="connsiteY22" fmla="*/ 830997 h 830997"/>
              <a:gd name="connsiteX23" fmla="*/ 5468309 w 8544233"/>
              <a:gd name="connsiteY23" fmla="*/ 830997 h 830997"/>
              <a:gd name="connsiteX24" fmla="*/ 4898694 w 8544233"/>
              <a:gd name="connsiteY24" fmla="*/ 830997 h 830997"/>
              <a:gd name="connsiteX25" fmla="*/ 4585405 w 8544233"/>
              <a:gd name="connsiteY25" fmla="*/ 830997 h 830997"/>
              <a:gd name="connsiteX26" fmla="*/ 4272117 w 8544233"/>
              <a:gd name="connsiteY26" fmla="*/ 830997 h 830997"/>
              <a:gd name="connsiteX27" fmla="*/ 3702501 w 8544233"/>
              <a:gd name="connsiteY27" fmla="*/ 830997 h 830997"/>
              <a:gd name="connsiteX28" fmla="*/ 3303770 w 8544233"/>
              <a:gd name="connsiteY28" fmla="*/ 830997 h 830997"/>
              <a:gd name="connsiteX29" fmla="*/ 2648712 w 8544233"/>
              <a:gd name="connsiteY29" fmla="*/ 830997 h 830997"/>
              <a:gd name="connsiteX30" fmla="*/ 2249981 w 8544233"/>
              <a:gd name="connsiteY30" fmla="*/ 830997 h 830997"/>
              <a:gd name="connsiteX31" fmla="*/ 1594923 w 8544233"/>
              <a:gd name="connsiteY31" fmla="*/ 830997 h 830997"/>
              <a:gd name="connsiteX32" fmla="*/ 1281635 w 8544233"/>
              <a:gd name="connsiteY32" fmla="*/ 830997 h 830997"/>
              <a:gd name="connsiteX33" fmla="*/ 626577 w 8544233"/>
              <a:gd name="connsiteY33" fmla="*/ 830997 h 830997"/>
              <a:gd name="connsiteX34" fmla="*/ 0 w 8544233"/>
              <a:gd name="connsiteY34" fmla="*/ 830997 h 830997"/>
              <a:gd name="connsiteX35" fmla="*/ 0 w 8544233"/>
              <a:gd name="connsiteY35" fmla="*/ 440428 h 830997"/>
              <a:gd name="connsiteX36" fmla="*/ 0 w 8544233"/>
              <a:gd name="connsiteY36"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544233" h="830997" extrusionOk="0">
                <a:moveTo>
                  <a:pt x="0" y="0"/>
                </a:moveTo>
                <a:cubicBezTo>
                  <a:pt x="123069" y="-27558"/>
                  <a:pt x="325540" y="48623"/>
                  <a:pt x="484173" y="0"/>
                </a:cubicBezTo>
                <a:cubicBezTo>
                  <a:pt x="642806" y="-48623"/>
                  <a:pt x="659249" y="33880"/>
                  <a:pt x="797462" y="0"/>
                </a:cubicBezTo>
                <a:cubicBezTo>
                  <a:pt x="935675" y="-33880"/>
                  <a:pt x="1262722" y="64121"/>
                  <a:pt x="1537962" y="0"/>
                </a:cubicBezTo>
                <a:cubicBezTo>
                  <a:pt x="1813202" y="-64121"/>
                  <a:pt x="1783386" y="57374"/>
                  <a:pt x="2022135" y="0"/>
                </a:cubicBezTo>
                <a:cubicBezTo>
                  <a:pt x="2260884" y="-57374"/>
                  <a:pt x="2368602" y="8926"/>
                  <a:pt x="2506308" y="0"/>
                </a:cubicBezTo>
                <a:cubicBezTo>
                  <a:pt x="2644014" y="-8926"/>
                  <a:pt x="2995823" y="58538"/>
                  <a:pt x="3246809" y="0"/>
                </a:cubicBezTo>
                <a:cubicBezTo>
                  <a:pt x="3497795" y="-58538"/>
                  <a:pt x="3536835" y="31491"/>
                  <a:pt x="3645539" y="0"/>
                </a:cubicBezTo>
                <a:cubicBezTo>
                  <a:pt x="3754243" y="-31491"/>
                  <a:pt x="4185073" y="45841"/>
                  <a:pt x="4386040" y="0"/>
                </a:cubicBezTo>
                <a:cubicBezTo>
                  <a:pt x="4587007" y="-45841"/>
                  <a:pt x="4945764" y="30313"/>
                  <a:pt x="5126540" y="0"/>
                </a:cubicBezTo>
                <a:cubicBezTo>
                  <a:pt x="5307316" y="-30313"/>
                  <a:pt x="5531134" y="64911"/>
                  <a:pt x="5696155" y="0"/>
                </a:cubicBezTo>
                <a:cubicBezTo>
                  <a:pt x="5861177" y="-64911"/>
                  <a:pt x="6143029" y="68485"/>
                  <a:pt x="6436656" y="0"/>
                </a:cubicBezTo>
                <a:cubicBezTo>
                  <a:pt x="6730283" y="-68485"/>
                  <a:pt x="6796290" y="45481"/>
                  <a:pt x="6920829" y="0"/>
                </a:cubicBezTo>
                <a:cubicBezTo>
                  <a:pt x="7045368" y="-45481"/>
                  <a:pt x="7289813" y="5688"/>
                  <a:pt x="7405002" y="0"/>
                </a:cubicBezTo>
                <a:cubicBezTo>
                  <a:pt x="7520191" y="-5688"/>
                  <a:pt x="7855196" y="30486"/>
                  <a:pt x="8060060" y="0"/>
                </a:cubicBezTo>
                <a:cubicBezTo>
                  <a:pt x="8264924" y="-30486"/>
                  <a:pt x="8445272" y="27093"/>
                  <a:pt x="8544233" y="0"/>
                </a:cubicBezTo>
                <a:cubicBezTo>
                  <a:pt x="8559985" y="214935"/>
                  <a:pt x="8509756" y="240972"/>
                  <a:pt x="8544233" y="432118"/>
                </a:cubicBezTo>
                <a:cubicBezTo>
                  <a:pt x="8578710" y="623264"/>
                  <a:pt x="8532984" y="720040"/>
                  <a:pt x="8544233" y="830997"/>
                </a:cubicBezTo>
                <a:cubicBezTo>
                  <a:pt x="8362997" y="863984"/>
                  <a:pt x="8198958" y="808887"/>
                  <a:pt x="7889175" y="830997"/>
                </a:cubicBezTo>
                <a:cubicBezTo>
                  <a:pt x="7579392" y="853107"/>
                  <a:pt x="7644659" y="794078"/>
                  <a:pt x="7575887" y="830997"/>
                </a:cubicBezTo>
                <a:cubicBezTo>
                  <a:pt x="7507115" y="867916"/>
                  <a:pt x="7294951" y="812116"/>
                  <a:pt x="7177156" y="830997"/>
                </a:cubicBezTo>
                <a:cubicBezTo>
                  <a:pt x="7059361" y="849878"/>
                  <a:pt x="6585479" y="768289"/>
                  <a:pt x="6436656" y="830997"/>
                </a:cubicBezTo>
                <a:cubicBezTo>
                  <a:pt x="6287833" y="893705"/>
                  <a:pt x="6053608" y="819255"/>
                  <a:pt x="5867040" y="830997"/>
                </a:cubicBezTo>
                <a:cubicBezTo>
                  <a:pt x="5680472" y="842739"/>
                  <a:pt x="5665010" y="796240"/>
                  <a:pt x="5468309" y="830997"/>
                </a:cubicBezTo>
                <a:cubicBezTo>
                  <a:pt x="5271608" y="865754"/>
                  <a:pt x="5031551" y="785702"/>
                  <a:pt x="4898694" y="830997"/>
                </a:cubicBezTo>
                <a:cubicBezTo>
                  <a:pt x="4765837" y="876292"/>
                  <a:pt x="4707539" y="819721"/>
                  <a:pt x="4585405" y="830997"/>
                </a:cubicBezTo>
                <a:cubicBezTo>
                  <a:pt x="4463271" y="842273"/>
                  <a:pt x="4367949" y="823395"/>
                  <a:pt x="4272117" y="830997"/>
                </a:cubicBezTo>
                <a:cubicBezTo>
                  <a:pt x="4176285" y="838599"/>
                  <a:pt x="3897919" y="791450"/>
                  <a:pt x="3702501" y="830997"/>
                </a:cubicBezTo>
                <a:cubicBezTo>
                  <a:pt x="3507083" y="870544"/>
                  <a:pt x="3459043" y="807934"/>
                  <a:pt x="3303770" y="830997"/>
                </a:cubicBezTo>
                <a:cubicBezTo>
                  <a:pt x="3148497" y="854060"/>
                  <a:pt x="2817349" y="773045"/>
                  <a:pt x="2648712" y="830997"/>
                </a:cubicBezTo>
                <a:cubicBezTo>
                  <a:pt x="2480075" y="888949"/>
                  <a:pt x="2411849" y="796976"/>
                  <a:pt x="2249981" y="830997"/>
                </a:cubicBezTo>
                <a:cubicBezTo>
                  <a:pt x="2088113" y="865018"/>
                  <a:pt x="1739712" y="827459"/>
                  <a:pt x="1594923" y="830997"/>
                </a:cubicBezTo>
                <a:cubicBezTo>
                  <a:pt x="1450134" y="834535"/>
                  <a:pt x="1419896" y="794736"/>
                  <a:pt x="1281635" y="830997"/>
                </a:cubicBezTo>
                <a:cubicBezTo>
                  <a:pt x="1143374" y="867258"/>
                  <a:pt x="925468" y="787220"/>
                  <a:pt x="626577" y="830997"/>
                </a:cubicBezTo>
                <a:cubicBezTo>
                  <a:pt x="327686" y="874774"/>
                  <a:pt x="193707" y="793868"/>
                  <a:pt x="0" y="830997"/>
                </a:cubicBezTo>
                <a:cubicBezTo>
                  <a:pt x="-28384" y="648727"/>
                  <a:pt x="6331" y="557366"/>
                  <a:pt x="0" y="440428"/>
                </a:cubicBezTo>
                <a:cubicBezTo>
                  <a:pt x="-6331" y="323490"/>
                  <a:pt x="26105" y="99635"/>
                  <a:pt x="0" y="0"/>
                </a:cubicBezTo>
                <a:close/>
              </a:path>
            </a:pathLst>
          </a:custGeom>
          <a:noFill/>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t>Unlike for motion planning (e.g., with Nav2), there is </a:t>
            </a:r>
            <a:r>
              <a:rPr lang="en-US" u="sng" dirty="0"/>
              <a:t>no standard solution</a:t>
            </a:r>
            <a:r>
              <a:rPr lang="en-US" dirty="0"/>
              <a:t> to MRTA in ROS2.</a:t>
            </a:r>
          </a:p>
        </p:txBody>
      </p:sp>
      <p:sp>
        <p:nvSpPr>
          <p:cNvPr id="4" name="TextBox 3">
            <a:extLst>
              <a:ext uri="{FF2B5EF4-FFF2-40B4-BE49-F238E27FC236}">
                <a16:creationId xmlns:a16="http://schemas.microsoft.com/office/drawing/2014/main" id="{B109C47C-8C56-52E0-0AF3-D0408E9C78FE}"/>
              </a:ext>
            </a:extLst>
          </p:cNvPr>
          <p:cNvSpPr txBox="1"/>
          <p:nvPr/>
        </p:nvSpPr>
        <p:spPr>
          <a:xfrm>
            <a:off x="1730478" y="2142599"/>
            <a:ext cx="10028903" cy="4893647"/>
          </a:xfrm>
          <a:custGeom>
            <a:avLst/>
            <a:gdLst>
              <a:gd name="connsiteX0" fmla="*/ 0 w 10028903"/>
              <a:gd name="connsiteY0" fmla="*/ 0 h 4893647"/>
              <a:gd name="connsiteX1" fmla="*/ 489646 w 10028903"/>
              <a:gd name="connsiteY1" fmla="*/ 0 h 4893647"/>
              <a:gd name="connsiteX2" fmla="*/ 778715 w 10028903"/>
              <a:gd name="connsiteY2" fmla="*/ 0 h 4893647"/>
              <a:gd name="connsiteX3" fmla="*/ 1569228 w 10028903"/>
              <a:gd name="connsiteY3" fmla="*/ 0 h 4893647"/>
              <a:gd name="connsiteX4" fmla="*/ 2058875 w 10028903"/>
              <a:gd name="connsiteY4" fmla="*/ 0 h 4893647"/>
              <a:gd name="connsiteX5" fmla="*/ 2548521 w 10028903"/>
              <a:gd name="connsiteY5" fmla="*/ 0 h 4893647"/>
              <a:gd name="connsiteX6" fmla="*/ 3339035 w 10028903"/>
              <a:gd name="connsiteY6" fmla="*/ 0 h 4893647"/>
              <a:gd name="connsiteX7" fmla="*/ 3728392 w 10028903"/>
              <a:gd name="connsiteY7" fmla="*/ 0 h 4893647"/>
              <a:gd name="connsiteX8" fmla="*/ 4518906 w 10028903"/>
              <a:gd name="connsiteY8" fmla="*/ 0 h 4893647"/>
              <a:gd name="connsiteX9" fmla="*/ 5309419 w 10028903"/>
              <a:gd name="connsiteY9" fmla="*/ 0 h 4893647"/>
              <a:gd name="connsiteX10" fmla="*/ 5899355 w 10028903"/>
              <a:gd name="connsiteY10" fmla="*/ 0 h 4893647"/>
              <a:gd name="connsiteX11" fmla="*/ 6689868 w 10028903"/>
              <a:gd name="connsiteY11" fmla="*/ 0 h 4893647"/>
              <a:gd name="connsiteX12" fmla="*/ 7179515 w 10028903"/>
              <a:gd name="connsiteY12" fmla="*/ 0 h 4893647"/>
              <a:gd name="connsiteX13" fmla="*/ 7669161 w 10028903"/>
              <a:gd name="connsiteY13" fmla="*/ 0 h 4893647"/>
              <a:gd name="connsiteX14" fmla="*/ 8359386 w 10028903"/>
              <a:gd name="connsiteY14" fmla="*/ 0 h 4893647"/>
              <a:gd name="connsiteX15" fmla="*/ 8849032 w 10028903"/>
              <a:gd name="connsiteY15" fmla="*/ 0 h 4893647"/>
              <a:gd name="connsiteX16" fmla="*/ 10028903 w 10028903"/>
              <a:gd name="connsiteY16" fmla="*/ 0 h 4893647"/>
              <a:gd name="connsiteX17" fmla="*/ 10028903 w 10028903"/>
              <a:gd name="connsiteY17" fmla="*/ 641611 h 4893647"/>
              <a:gd name="connsiteX18" fmla="*/ 10028903 w 10028903"/>
              <a:gd name="connsiteY18" fmla="*/ 1234287 h 4893647"/>
              <a:gd name="connsiteX19" fmla="*/ 10028903 w 10028903"/>
              <a:gd name="connsiteY19" fmla="*/ 1826962 h 4893647"/>
              <a:gd name="connsiteX20" fmla="*/ 10028903 w 10028903"/>
              <a:gd name="connsiteY20" fmla="*/ 2223891 h 4893647"/>
              <a:gd name="connsiteX21" fmla="*/ 10028903 w 10028903"/>
              <a:gd name="connsiteY21" fmla="*/ 2669756 h 4893647"/>
              <a:gd name="connsiteX22" fmla="*/ 10028903 w 10028903"/>
              <a:gd name="connsiteY22" fmla="*/ 3262431 h 4893647"/>
              <a:gd name="connsiteX23" fmla="*/ 10028903 w 10028903"/>
              <a:gd name="connsiteY23" fmla="*/ 3757233 h 4893647"/>
              <a:gd name="connsiteX24" fmla="*/ 10028903 w 10028903"/>
              <a:gd name="connsiteY24" fmla="*/ 4203099 h 4893647"/>
              <a:gd name="connsiteX25" fmla="*/ 10028903 w 10028903"/>
              <a:gd name="connsiteY25" fmla="*/ 4893647 h 4893647"/>
              <a:gd name="connsiteX26" fmla="*/ 9438968 w 10028903"/>
              <a:gd name="connsiteY26" fmla="*/ 4893647 h 4893647"/>
              <a:gd name="connsiteX27" fmla="*/ 8849032 w 10028903"/>
              <a:gd name="connsiteY27" fmla="*/ 4893647 h 4893647"/>
              <a:gd name="connsiteX28" fmla="*/ 8459675 w 10028903"/>
              <a:gd name="connsiteY28" fmla="*/ 4893647 h 4893647"/>
              <a:gd name="connsiteX29" fmla="*/ 7769450 w 10028903"/>
              <a:gd name="connsiteY29" fmla="*/ 4893647 h 4893647"/>
              <a:gd name="connsiteX30" fmla="*/ 7380093 w 10028903"/>
              <a:gd name="connsiteY30" fmla="*/ 4893647 h 4893647"/>
              <a:gd name="connsiteX31" fmla="*/ 6689868 w 10028903"/>
              <a:gd name="connsiteY31" fmla="*/ 4893647 h 4893647"/>
              <a:gd name="connsiteX32" fmla="*/ 6400800 w 10028903"/>
              <a:gd name="connsiteY32" fmla="*/ 4893647 h 4893647"/>
              <a:gd name="connsiteX33" fmla="*/ 5710575 w 10028903"/>
              <a:gd name="connsiteY33" fmla="*/ 4893647 h 4893647"/>
              <a:gd name="connsiteX34" fmla="*/ 5321218 w 10028903"/>
              <a:gd name="connsiteY34" fmla="*/ 4893647 h 4893647"/>
              <a:gd name="connsiteX35" fmla="*/ 5032150 w 10028903"/>
              <a:gd name="connsiteY35" fmla="*/ 4893647 h 4893647"/>
              <a:gd name="connsiteX36" fmla="*/ 4642792 w 10028903"/>
              <a:gd name="connsiteY36" fmla="*/ 4893647 h 4893647"/>
              <a:gd name="connsiteX37" fmla="*/ 3952568 w 10028903"/>
              <a:gd name="connsiteY37" fmla="*/ 4893647 h 4893647"/>
              <a:gd name="connsiteX38" fmla="*/ 3563210 w 10028903"/>
              <a:gd name="connsiteY38" fmla="*/ 4893647 h 4893647"/>
              <a:gd name="connsiteX39" fmla="*/ 3274142 w 10028903"/>
              <a:gd name="connsiteY39" fmla="*/ 4893647 h 4893647"/>
              <a:gd name="connsiteX40" fmla="*/ 2884784 w 10028903"/>
              <a:gd name="connsiteY40" fmla="*/ 4893647 h 4893647"/>
              <a:gd name="connsiteX41" fmla="*/ 2395138 w 10028903"/>
              <a:gd name="connsiteY41" fmla="*/ 4893647 h 4893647"/>
              <a:gd name="connsiteX42" fmla="*/ 1805203 w 10028903"/>
              <a:gd name="connsiteY42" fmla="*/ 4893647 h 4893647"/>
              <a:gd name="connsiteX43" fmla="*/ 1415845 w 10028903"/>
              <a:gd name="connsiteY43" fmla="*/ 4893647 h 4893647"/>
              <a:gd name="connsiteX44" fmla="*/ 625332 w 10028903"/>
              <a:gd name="connsiteY44" fmla="*/ 4893647 h 4893647"/>
              <a:gd name="connsiteX45" fmla="*/ 0 w 10028903"/>
              <a:gd name="connsiteY45" fmla="*/ 4893647 h 4893647"/>
              <a:gd name="connsiteX46" fmla="*/ 0 w 10028903"/>
              <a:gd name="connsiteY46" fmla="*/ 4252036 h 4893647"/>
              <a:gd name="connsiteX47" fmla="*/ 0 w 10028903"/>
              <a:gd name="connsiteY47" fmla="*/ 3708297 h 4893647"/>
              <a:gd name="connsiteX48" fmla="*/ 0 w 10028903"/>
              <a:gd name="connsiteY48" fmla="*/ 3164558 h 4893647"/>
              <a:gd name="connsiteX49" fmla="*/ 0 w 10028903"/>
              <a:gd name="connsiteY49" fmla="*/ 2669756 h 4893647"/>
              <a:gd name="connsiteX50" fmla="*/ 0 w 10028903"/>
              <a:gd name="connsiteY50" fmla="*/ 2077081 h 4893647"/>
              <a:gd name="connsiteX51" fmla="*/ 0 w 10028903"/>
              <a:gd name="connsiteY51" fmla="*/ 1533343 h 4893647"/>
              <a:gd name="connsiteX52" fmla="*/ 0 w 10028903"/>
              <a:gd name="connsiteY52" fmla="*/ 891731 h 4893647"/>
              <a:gd name="connsiteX53" fmla="*/ 0 w 10028903"/>
              <a:gd name="connsiteY53" fmla="*/ 0 h 489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028903" h="4893647" extrusionOk="0">
                <a:moveTo>
                  <a:pt x="0" y="0"/>
                </a:moveTo>
                <a:cubicBezTo>
                  <a:pt x="122143" y="-57591"/>
                  <a:pt x="250823" y="45947"/>
                  <a:pt x="489646" y="0"/>
                </a:cubicBezTo>
                <a:cubicBezTo>
                  <a:pt x="728469" y="-45947"/>
                  <a:pt x="686498" y="19704"/>
                  <a:pt x="778715" y="0"/>
                </a:cubicBezTo>
                <a:cubicBezTo>
                  <a:pt x="870932" y="-19704"/>
                  <a:pt x="1291647" y="54912"/>
                  <a:pt x="1569228" y="0"/>
                </a:cubicBezTo>
                <a:cubicBezTo>
                  <a:pt x="1846809" y="-54912"/>
                  <a:pt x="1891240" y="54680"/>
                  <a:pt x="2058875" y="0"/>
                </a:cubicBezTo>
                <a:cubicBezTo>
                  <a:pt x="2226510" y="-54680"/>
                  <a:pt x="2321674" y="17811"/>
                  <a:pt x="2548521" y="0"/>
                </a:cubicBezTo>
                <a:cubicBezTo>
                  <a:pt x="2775368" y="-17811"/>
                  <a:pt x="3097274" y="28885"/>
                  <a:pt x="3339035" y="0"/>
                </a:cubicBezTo>
                <a:cubicBezTo>
                  <a:pt x="3580796" y="-28885"/>
                  <a:pt x="3601874" y="6043"/>
                  <a:pt x="3728392" y="0"/>
                </a:cubicBezTo>
                <a:cubicBezTo>
                  <a:pt x="3854910" y="-6043"/>
                  <a:pt x="4257423" y="92452"/>
                  <a:pt x="4518906" y="0"/>
                </a:cubicBezTo>
                <a:cubicBezTo>
                  <a:pt x="4780389" y="-92452"/>
                  <a:pt x="4961477" y="14734"/>
                  <a:pt x="5309419" y="0"/>
                </a:cubicBezTo>
                <a:cubicBezTo>
                  <a:pt x="5657361" y="-14734"/>
                  <a:pt x="5679454" y="47335"/>
                  <a:pt x="5899355" y="0"/>
                </a:cubicBezTo>
                <a:cubicBezTo>
                  <a:pt x="6119256" y="-47335"/>
                  <a:pt x="6512002" y="39888"/>
                  <a:pt x="6689868" y="0"/>
                </a:cubicBezTo>
                <a:cubicBezTo>
                  <a:pt x="6867734" y="-39888"/>
                  <a:pt x="7027637" y="18913"/>
                  <a:pt x="7179515" y="0"/>
                </a:cubicBezTo>
                <a:cubicBezTo>
                  <a:pt x="7331393" y="-18913"/>
                  <a:pt x="7499004" y="43759"/>
                  <a:pt x="7669161" y="0"/>
                </a:cubicBezTo>
                <a:cubicBezTo>
                  <a:pt x="7839318" y="-43759"/>
                  <a:pt x="8182367" y="357"/>
                  <a:pt x="8359386" y="0"/>
                </a:cubicBezTo>
                <a:cubicBezTo>
                  <a:pt x="8536406" y="-357"/>
                  <a:pt x="8742528" y="28499"/>
                  <a:pt x="8849032" y="0"/>
                </a:cubicBezTo>
                <a:cubicBezTo>
                  <a:pt x="8955536" y="-28499"/>
                  <a:pt x="9593368" y="47638"/>
                  <a:pt x="10028903" y="0"/>
                </a:cubicBezTo>
                <a:cubicBezTo>
                  <a:pt x="10101288" y="235616"/>
                  <a:pt x="9996695" y="455798"/>
                  <a:pt x="10028903" y="641611"/>
                </a:cubicBezTo>
                <a:cubicBezTo>
                  <a:pt x="10061111" y="827424"/>
                  <a:pt x="9991485" y="1070723"/>
                  <a:pt x="10028903" y="1234287"/>
                </a:cubicBezTo>
                <a:cubicBezTo>
                  <a:pt x="10066321" y="1397851"/>
                  <a:pt x="9991691" y="1532705"/>
                  <a:pt x="10028903" y="1826962"/>
                </a:cubicBezTo>
                <a:cubicBezTo>
                  <a:pt x="10066115" y="2121220"/>
                  <a:pt x="9999354" y="2025651"/>
                  <a:pt x="10028903" y="2223891"/>
                </a:cubicBezTo>
                <a:cubicBezTo>
                  <a:pt x="10058452" y="2422131"/>
                  <a:pt x="10010588" y="2563087"/>
                  <a:pt x="10028903" y="2669756"/>
                </a:cubicBezTo>
                <a:cubicBezTo>
                  <a:pt x="10047218" y="2776426"/>
                  <a:pt x="10023626" y="3068898"/>
                  <a:pt x="10028903" y="3262431"/>
                </a:cubicBezTo>
                <a:cubicBezTo>
                  <a:pt x="10034180" y="3455965"/>
                  <a:pt x="9982607" y="3639152"/>
                  <a:pt x="10028903" y="3757233"/>
                </a:cubicBezTo>
                <a:cubicBezTo>
                  <a:pt x="10075199" y="3875314"/>
                  <a:pt x="9988222" y="4016977"/>
                  <a:pt x="10028903" y="4203099"/>
                </a:cubicBezTo>
                <a:cubicBezTo>
                  <a:pt x="10069584" y="4389221"/>
                  <a:pt x="10013040" y="4634739"/>
                  <a:pt x="10028903" y="4893647"/>
                </a:cubicBezTo>
                <a:cubicBezTo>
                  <a:pt x="9832536" y="4939407"/>
                  <a:pt x="9678443" y="4851658"/>
                  <a:pt x="9438968" y="4893647"/>
                </a:cubicBezTo>
                <a:cubicBezTo>
                  <a:pt x="9199493" y="4935636"/>
                  <a:pt x="9104314" y="4890703"/>
                  <a:pt x="8849032" y="4893647"/>
                </a:cubicBezTo>
                <a:cubicBezTo>
                  <a:pt x="8593750" y="4896591"/>
                  <a:pt x="8594489" y="4890704"/>
                  <a:pt x="8459675" y="4893647"/>
                </a:cubicBezTo>
                <a:cubicBezTo>
                  <a:pt x="8324861" y="4896590"/>
                  <a:pt x="8085972" y="4847736"/>
                  <a:pt x="7769450" y="4893647"/>
                </a:cubicBezTo>
                <a:cubicBezTo>
                  <a:pt x="7452929" y="4939558"/>
                  <a:pt x="7504425" y="4861821"/>
                  <a:pt x="7380093" y="4893647"/>
                </a:cubicBezTo>
                <a:cubicBezTo>
                  <a:pt x="7255761" y="4925473"/>
                  <a:pt x="6958420" y="4835678"/>
                  <a:pt x="6689868" y="4893647"/>
                </a:cubicBezTo>
                <a:cubicBezTo>
                  <a:pt x="6421317" y="4951616"/>
                  <a:pt x="6530533" y="4863410"/>
                  <a:pt x="6400800" y="4893647"/>
                </a:cubicBezTo>
                <a:cubicBezTo>
                  <a:pt x="6271067" y="4923884"/>
                  <a:pt x="5867106" y="4875577"/>
                  <a:pt x="5710575" y="4893647"/>
                </a:cubicBezTo>
                <a:cubicBezTo>
                  <a:pt x="5554045" y="4911717"/>
                  <a:pt x="5502769" y="4887552"/>
                  <a:pt x="5321218" y="4893647"/>
                </a:cubicBezTo>
                <a:cubicBezTo>
                  <a:pt x="5139667" y="4899742"/>
                  <a:pt x="5127641" y="4888024"/>
                  <a:pt x="5032150" y="4893647"/>
                </a:cubicBezTo>
                <a:cubicBezTo>
                  <a:pt x="4936659" y="4899270"/>
                  <a:pt x="4736636" y="4868443"/>
                  <a:pt x="4642792" y="4893647"/>
                </a:cubicBezTo>
                <a:cubicBezTo>
                  <a:pt x="4548948" y="4918851"/>
                  <a:pt x="4101583" y="4884983"/>
                  <a:pt x="3952568" y="4893647"/>
                </a:cubicBezTo>
                <a:cubicBezTo>
                  <a:pt x="3803553" y="4902311"/>
                  <a:pt x="3733617" y="4847040"/>
                  <a:pt x="3563210" y="4893647"/>
                </a:cubicBezTo>
                <a:cubicBezTo>
                  <a:pt x="3392803" y="4940254"/>
                  <a:pt x="3357566" y="4861753"/>
                  <a:pt x="3274142" y="4893647"/>
                </a:cubicBezTo>
                <a:cubicBezTo>
                  <a:pt x="3190718" y="4925541"/>
                  <a:pt x="3048530" y="4892187"/>
                  <a:pt x="2884784" y="4893647"/>
                </a:cubicBezTo>
                <a:cubicBezTo>
                  <a:pt x="2721038" y="4895107"/>
                  <a:pt x="2637459" y="4866557"/>
                  <a:pt x="2395138" y="4893647"/>
                </a:cubicBezTo>
                <a:cubicBezTo>
                  <a:pt x="2152817" y="4920737"/>
                  <a:pt x="2066357" y="4839402"/>
                  <a:pt x="1805203" y="4893647"/>
                </a:cubicBezTo>
                <a:cubicBezTo>
                  <a:pt x="1544050" y="4947892"/>
                  <a:pt x="1529165" y="4852430"/>
                  <a:pt x="1415845" y="4893647"/>
                </a:cubicBezTo>
                <a:cubicBezTo>
                  <a:pt x="1302525" y="4934864"/>
                  <a:pt x="1011683" y="4798943"/>
                  <a:pt x="625332" y="4893647"/>
                </a:cubicBezTo>
                <a:cubicBezTo>
                  <a:pt x="238981" y="4988351"/>
                  <a:pt x="172854" y="4857789"/>
                  <a:pt x="0" y="4893647"/>
                </a:cubicBezTo>
                <a:cubicBezTo>
                  <a:pt x="-40884" y="4649255"/>
                  <a:pt x="37801" y="4437257"/>
                  <a:pt x="0" y="4252036"/>
                </a:cubicBezTo>
                <a:cubicBezTo>
                  <a:pt x="-37801" y="4066815"/>
                  <a:pt x="35447" y="3881368"/>
                  <a:pt x="0" y="3708297"/>
                </a:cubicBezTo>
                <a:cubicBezTo>
                  <a:pt x="-35447" y="3535226"/>
                  <a:pt x="44388" y="3361114"/>
                  <a:pt x="0" y="3164558"/>
                </a:cubicBezTo>
                <a:cubicBezTo>
                  <a:pt x="-44388" y="2968002"/>
                  <a:pt x="10369" y="2842822"/>
                  <a:pt x="0" y="2669756"/>
                </a:cubicBezTo>
                <a:cubicBezTo>
                  <a:pt x="-10369" y="2496690"/>
                  <a:pt x="10227" y="2315591"/>
                  <a:pt x="0" y="2077081"/>
                </a:cubicBezTo>
                <a:cubicBezTo>
                  <a:pt x="-10227" y="1838571"/>
                  <a:pt x="52083" y="1762156"/>
                  <a:pt x="0" y="1533343"/>
                </a:cubicBezTo>
                <a:cubicBezTo>
                  <a:pt x="-52083" y="1304530"/>
                  <a:pt x="69566" y="1157242"/>
                  <a:pt x="0" y="891731"/>
                </a:cubicBezTo>
                <a:cubicBezTo>
                  <a:pt x="-69566" y="626220"/>
                  <a:pt x="97436" y="314810"/>
                  <a:pt x="0" y="0"/>
                </a:cubicBezTo>
                <a:close/>
              </a:path>
            </a:pathLst>
          </a:custGeom>
          <a:noFill/>
          <a:ln w="19050">
            <a:no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t>Exercise for you to think about: What would this look like?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Note:</a:t>
            </a:r>
            <a:r>
              <a:rPr lang="en-US" dirty="0"/>
              <a:t> HA and fully centralized approaches are “easy” to implement.</a:t>
            </a:r>
          </a:p>
          <a:p>
            <a:endParaRPr lang="en-US" dirty="0"/>
          </a:p>
        </p:txBody>
      </p:sp>
      <p:pic>
        <p:nvPicPr>
          <p:cNvPr id="5" name="Picture 4">
            <a:extLst>
              <a:ext uri="{FF2B5EF4-FFF2-40B4-BE49-F238E27FC236}">
                <a16:creationId xmlns:a16="http://schemas.microsoft.com/office/drawing/2014/main" id="{4CE53F50-1D53-110B-12EA-8DC8F5909D46}"/>
              </a:ext>
            </a:extLst>
          </p:cNvPr>
          <p:cNvPicPr>
            <a:picLocks noChangeAspect="1"/>
          </p:cNvPicPr>
          <p:nvPr/>
        </p:nvPicPr>
        <p:blipFill>
          <a:blip r:embed="rId3">
            <a:clrChange>
              <a:clrFrom>
                <a:srgbClr val="FFFFFF"/>
              </a:clrFrom>
              <a:clrTo>
                <a:srgbClr val="FFFFFF">
                  <a:alpha val="0"/>
                </a:srgbClr>
              </a:clrTo>
            </a:clrChange>
          </a:blip>
          <a:srcRect t="1016" b="15526"/>
          <a:stretch/>
        </p:blipFill>
        <p:spPr>
          <a:xfrm>
            <a:off x="2170546" y="2594680"/>
            <a:ext cx="7101273" cy="3567588"/>
          </a:xfrm>
          <a:prstGeom prst="rect">
            <a:avLst/>
          </a:prstGeom>
        </p:spPr>
      </p:pic>
    </p:spTree>
    <p:extLst>
      <p:ext uri="{BB962C8B-B14F-4D97-AF65-F5344CB8AC3E}">
        <p14:creationId xmlns:p14="http://schemas.microsoft.com/office/powerpoint/2010/main" val="255406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55624-1F83-C7BE-45F5-F69C8ACF91AD}"/>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449695F-747F-4A24-9929-95310412BFD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5604" name="Rectangle 2">
            <a:extLst>
              <a:ext uri="{FF2B5EF4-FFF2-40B4-BE49-F238E27FC236}">
                <a16:creationId xmlns:a16="http://schemas.microsoft.com/office/drawing/2014/main" id="{650163C1-BE81-3FE4-004F-893DE7FC31F4}"/>
              </a:ext>
            </a:extLst>
          </p:cNvPr>
          <p:cNvSpPr>
            <a:spLocks noChangeArrowheads="1"/>
          </p:cNvSpPr>
          <p:nvPr/>
        </p:nvSpPr>
        <p:spPr bwMode="auto">
          <a:xfrm>
            <a:off x="-1" y="514350"/>
            <a:ext cx="1006812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Questions?</a:t>
            </a:r>
          </a:p>
        </p:txBody>
      </p:sp>
      <p:sp>
        <p:nvSpPr>
          <p:cNvPr id="2" name="Rectangle 8">
            <a:extLst>
              <a:ext uri="{FF2B5EF4-FFF2-40B4-BE49-F238E27FC236}">
                <a16:creationId xmlns:a16="http://schemas.microsoft.com/office/drawing/2014/main" id="{2B6E40B5-45C3-8CEF-754E-3CB35AC26C3F}"/>
              </a:ext>
            </a:extLst>
          </p:cNvPr>
          <p:cNvSpPr>
            <a:spLocks noChangeArrowheads="1"/>
          </p:cNvSpPr>
          <p:nvPr/>
        </p:nvSpPr>
        <p:spPr bwMode="auto">
          <a:xfrm>
            <a:off x="972344" y="3429000"/>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3" name="TextBox 2">
            <a:extLst>
              <a:ext uri="{FF2B5EF4-FFF2-40B4-BE49-F238E27FC236}">
                <a16:creationId xmlns:a16="http://schemas.microsoft.com/office/drawing/2014/main" id="{DC4844E5-7780-987D-B647-1714BD178F5B}"/>
              </a:ext>
            </a:extLst>
          </p:cNvPr>
          <p:cNvSpPr txBox="1"/>
          <p:nvPr/>
        </p:nvSpPr>
        <p:spPr>
          <a:xfrm>
            <a:off x="4307689" y="2669896"/>
            <a:ext cx="3576620" cy="830997"/>
          </a:xfrm>
          <a:prstGeom prst="rect">
            <a:avLst/>
          </a:prstGeom>
          <a:noFill/>
        </p:spPr>
        <p:txBody>
          <a:bodyPr wrap="none" rtlCol="0">
            <a:spAutoFit/>
          </a:bodyPr>
          <a:lstStyle/>
          <a:p>
            <a:r>
              <a:rPr lang="en-US" sz="4800" b="1" dirty="0"/>
              <a:t>Questions?</a:t>
            </a:r>
            <a:endParaRPr lang="en-US" sz="4800" dirty="0"/>
          </a:p>
        </p:txBody>
      </p:sp>
      <p:sp>
        <p:nvSpPr>
          <p:cNvPr id="5" name="TextBox 4">
            <a:extLst>
              <a:ext uri="{FF2B5EF4-FFF2-40B4-BE49-F238E27FC236}">
                <a16:creationId xmlns:a16="http://schemas.microsoft.com/office/drawing/2014/main" id="{3B8FD68E-47F3-A59D-4DBF-693C46CB567D}"/>
              </a:ext>
            </a:extLst>
          </p:cNvPr>
          <p:cNvSpPr txBox="1"/>
          <p:nvPr/>
        </p:nvSpPr>
        <p:spPr>
          <a:xfrm>
            <a:off x="2729532" y="212852"/>
            <a:ext cx="6173485" cy="954107"/>
          </a:xfrm>
          <a:prstGeom prst="rect">
            <a:avLst/>
          </a:prstGeom>
          <a:noFill/>
          <a:ln w="19050">
            <a:solidFill>
              <a:schemeClr val="tx1"/>
            </a:solidFill>
          </a:ln>
        </p:spPr>
        <p:txBody>
          <a:bodyPr wrap="none" rtlCol="0">
            <a:spAutoFit/>
          </a:bodyPr>
          <a:lstStyle/>
          <a:p>
            <a:pPr marL="457200" indent="-457200">
              <a:buFont typeface="+mj-lt"/>
              <a:buAutoNum type="arabicPeriod"/>
            </a:pPr>
            <a:r>
              <a:rPr lang="en-US" sz="2800" dirty="0"/>
              <a:t>Lecture (~40 minutes)</a:t>
            </a:r>
          </a:p>
          <a:p>
            <a:pPr marL="457200" indent="-457200">
              <a:buFont typeface="+mj-lt"/>
              <a:buAutoNum type="arabicPeriod"/>
            </a:pPr>
            <a:r>
              <a:rPr lang="en-US" sz="2800" dirty="0"/>
              <a:t>Subsystem check-in (~20 minutes)</a:t>
            </a:r>
          </a:p>
        </p:txBody>
      </p:sp>
      <p:sp>
        <p:nvSpPr>
          <p:cNvPr id="7" name="TextBox 6">
            <a:extLst>
              <a:ext uri="{FF2B5EF4-FFF2-40B4-BE49-F238E27FC236}">
                <a16:creationId xmlns:a16="http://schemas.microsoft.com/office/drawing/2014/main" id="{DB558165-4426-3A4D-937C-AA485DD58BEC}"/>
              </a:ext>
            </a:extLst>
          </p:cNvPr>
          <p:cNvSpPr txBox="1"/>
          <p:nvPr/>
        </p:nvSpPr>
        <p:spPr>
          <a:xfrm>
            <a:off x="2868159" y="4239904"/>
            <a:ext cx="8078878" cy="1569660"/>
          </a:xfrm>
          <a:prstGeom prst="rect">
            <a:avLst/>
          </a:prstGeom>
          <a:noFill/>
        </p:spPr>
        <p:txBody>
          <a:bodyPr wrap="none" rtlCol="0">
            <a:spAutoFit/>
          </a:bodyPr>
          <a:lstStyle/>
          <a:p>
            <a:r>
              <a:rPr lang="en-US" b="1" dirty="0"/>
              <a:t>Lecture 1:</a:t>
            </a:r>
            <a:r>
              <a:rPr lang="en-US" dirty="0"/>
              <a:t> MRS Survey</a:t>
            </a:r>
          </a:p>
          <a:p>
            <a:r>
              <a:rPr lang="en-US" b="1" dirty="0"/>
              <a:t>Lecture 2:</a:t>
            </a:r>
            <a:r>
              <a:rPr lang="en-US" dirty="0"/>
              <a:t> Motion Planning</a:t>
            </a:r>
          </a:p>
          <a:p>
            <a:r>
              <a:rPr lang="en-US" b="1" dirty="0"/>
              <a:t>Lecture 3:</a:t>
            </a:r>
            <a:r>
              <a:rPr lang="en-US" dirty="0"/>
              <a:t> </a:t>
            </a:r>
            <a:r>
              <a:rPr lang="en-US" dirty="0">
                <a:highlight>
                  <a:srgbClr val="FFFF00"/>
                </a:highlight>
              </a:rPr>
              <a:t>Task Assignment (+Motion Planning if needed)</a:t>
            </a:r>
          </a:p>
          <a:p>
            <a:r>
              <a:rPr lang="en-US" b="1" dirty="0"/>
              <a:t>Lecture 4:</a:t>
            </a:r>
            <a:r>
              <a:rPr lang="en-US" dirty="0"/>
              <a:t> Communication and Control Paradigms</a:t>
            </a:r>
          </a:p>
        </p:txBody>
      </p:sp>
    </p:spTree>
    <p:extLst>
      <p:ext uri="{BB962C8B-B14F-4D97-AF65-F5344CB8AC3E}">
        <p14:creationId xmlns:p14="http://schemas.microsoft.com/office/powerpoint/2010/main" val="253196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EECD8-4262-D17E-AA98-9C0AB928FD4F}"/>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C13C4713-A9C8-ECE8-EAE7-3030EE5C8506}"/>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7C1955F7-2D10-2E7B-FC6D-7A2ED4977CD7}"/>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37E6D155-128C-5095-4B8D-23A56A2383AF}"/>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Questions?</a:t>
            </a:r>
          </a:p>
        </p:txBody>
      </p:sp>
    </p:spTree>
    <p:extLst>
      <p:ext uri="{BB962C8B-B14F-4D97-AF65-F5344CB8AC3E}">
        <p14:creationId xmlns:p14="http://schemas.microsoft.com/office/powerpoint/2010/main" val="2998000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9E905-388D-861C-7C5D-63BE3D467B67}"/>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2F8C91B0-B88F-8083-BF4F-80A8ABC0F499}"/>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1CA85A30-E039-9666-5676-573FC1D949EC}"/>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413A11E6-4DE5-CCC0-CFEE-67BE24FE79FC}"/>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693H Robotic Subsystems</a:t>
            </a:r>
          </a:p>
        </p:txBody>
      </p:sp>
      <p:sp>
        <p:nvSpPr>
          <p:cNvPr id="16" name="TextBox 15">
            <a:extLst>
              <a:ext uri="{FF2B5EF4-FFF2-40B4-BE49-F238E27FC236}">
                <a16:creationId xmlns:a16="http://schemas.microsoft.com/office/drawing/2014/main" id="{DC758F7D-D4D9-FA43-0E77-126371A453BC}"/>
              </a:ext>
            </a:extLst>
          </p:cNvPr>
          <p:cNvSpPr txBox="1"/>
          <p:nvPr/>
        </p:nvSpPr>
        <p:spPr>
          <a:xfrm>
            <a:off x="221828" y="1200150"/>
            <a:ext cx="11069633" cy="1200329"/>
          </a:xfrm>
          <a:prstGeom prst="rect">
            <a:avLst/>
          </a:prstGeom>
          <a:noFill/>
        </p:spPr>
        <p:txBody>
          <a:bodyPr wrap="none" rtlCol="0">
            <a:spAutoFit/>
          </a:bodyPr>
          <a:lstStyle/>
          <a:p>
            <a:r>
              <a:rPr lang="en-US" dirty="0"/>
              <a:t>-Second Design Review Presentations are </a:t>
            </a:r>
            <a:r>
              <a:rPr lang="en-US" b="1" dirty="0"/>
              <a:t>3/10, 3/12</a:t>
            </a:r>
          </a:p>
          <a:p>
            <a:r>
              <a:rPr lang="en-US" dirty="0"/>
              <a:t>-You will be expected to have </a:t>
            </a:r>
            <a:r>
              <a:rPr lang="en-US" b="1" dirty="0"/>
              <a:t>functional prototypes</a:t>
            </a:r>
            <a:r>
              <a:rPr lang="en-US" dirty="0"/>
              <a:t> complete to show by then</a:t>
            </a:r>
          </a:p>
          <a:p>
            <a:r>
              <a:rPr lang="en-US" dirty="0"/>
              <a:t>-You will be expected to have </a:t>
            </a:r>
            <a:r>
              <a:rPr lang="en-US" b="1" dirty="0"/>
              <a:t>PCB designs and final BoMs </a:t>
            </a:r>
            <a:r>
              <a:rPr lang="en-US" dirty="0"/>
              <a:t>complete by then</a:t>
            </a:r>
          </a:p>
        </p:txBody>
      </p:sp>
      <p:pic>
        <p:nvPicPr>
          <p:cNvPr id="45" name="Graphic 44">
            <a:extLst>
              <a:ext uri="{FF2B5EF4-FFF2-40B4-BE49-F238E27FC236}">
                <a16:creationId xmlns:a16="http://schemas.microsoft.com/office/drawing/2014/main" id="{98A81260-B9F6-43AA-6836-414BE87C3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5160" y="3648173"/>
            <a:ext cx="7590698" cy="3108666"/>
          </a:xfrm>
          <a:prstGeom prst="rect">
            <a:avLst/>
          </a:prstGeom>
        </p:spPr>
      </p:pic>
    </p:spTree>
    <p:extLst>
      <p:ext uri="{BB962C8B-B14F-4D97-AF65-F5344CB8AC3E}">
        <p14:creationId xmlns:p14="http://schemas.microsoft.com/office/powerpoint/2010/main" val="2511435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C8C8A-FD1D-0A82-1749-33F40B139436}"/>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88868E4C-A469-5185-7716-5DB1FD87B427}"/>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A1165BDF-7807-5E04-D5CE-4C96EEC11DC0}"/>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49BCA011-FA51-BD5E-2707-1E5FBED9AEB3}"/>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Class Overview</a:t>
            </a:r>
          </a:p>
        </p:txBody>
      </p:sp>
      <p:sp>
        <p:nvSpPr>
          <p:cNvPr id="5" name="TextBox 4">
            <a:extLst>
              <a:ext uri="{FF2B5EF4-FFF2-40B4-BE49-F238E27FC236}">
                <a16:creationId xmlns:a16="http://schemas.microsoft.com/office/drawing/2014/main" id="{AA82E778-C408-D6F9-CA63-783974C5BCE3}"/>
              </a:ext>
            </a:extLst>
          </p:cNvPr>
          <p:cNvSpPr txBox="1"/>
          <p:nvPr/>
        </p:nvSpPr>
        <p:spPr>
          <a:xfrm>
            <a:off x="268842" y="1335928"/>
            <a:ext cx="6232796" cy="954107"/>
          </a:xfrm>
          <a:prstGeom prst="rect">
            <a:avLst/>
          </a:prstGeom>
          <a:noFill/>
        </p:spPr>
        <p:txBody>
          <a:bodyPr wrap="none" rtlCol="0">
            <a:spAutoFit/>
          </a:bodyPr>
          <a:lstStyle/>
          <a:p>
            <a:pPr marL="457200" indent="-457200">
              <a:buFont typeface="+mj-lt"/>
              <a:buAutoNum type="arabicPeriod"/>
            </a:pPr>
            <a:r>
              <a:rPr lang="en-US" sz="2800" dirty="0"/>
              <a:t>Lecture (~40 minutes)</a:t>
            </a:r>
          </a:p>
          <a:p>
            <a:pPr marL="457200" indent="-457200">
              <a:buFont typeface="+mj-lt"/>
              <a:buAutoNum type="arabicPeriod"/>
            </a:pPr>
            <a:r>
              <a:rPr lang="en-US" sz="2800" dirty="0"/>
              <a:t>Subsystem </a:t>
            </a:r>
            <a:r>
              <a:rPr lang="en-US" sz="2800" dirty="0" err="1"/>
              <a:t>checkins</a:t>
            </a:r>
            <a:r>
              <a:rPr lang="en-US" sz="2800" dirty="0"/>
              <a:t> (~20 minutes)</a:t>
            </a:r>
          </a:p>
        </p:txBody>
      </p:sp>
    </p:spTree>
    <p:extLst>
      <p:ext uri="{BB962C8B-B14F-4D97-AF65-F5344CB8AC3E}">
        <p14:creationId xmlns:p14="http://schemas.microsoft.com/office/powerpoint/2010/main" val="262720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7081C-C140-1FB1-872F-EAE85E318A4A}"/>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2C63F3E3-25FB-9762-6C2C-E7A1B86FCF1D}"/>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DA8DE56D-503E-D246-DFCF-5579178758AE}"/>
              </a:ext>
            </a:extLst>
          </p:cNvPr>
          <p:cNvSpPr>
            <a:spLocks noChangeArrowheads="1"/>
          </p:cNvSpPr>
          <p:nvPr/>
        </p:nvSpPr>
        <p:spPr bwMode="auto">
          <a:xfrm>
            <a:off x="972344" y="3429000"/>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 name="TextBox 1">
            <a:extLst>
              <a:ext uri="{FF2B5EF4-FFF2-40B4-BE49-F238E27FC236}">
                <a16:creationId xmlns:a16="http://schemas.microsoft.com/office/drawing/2014/main" id="{6A93CAD1-B32E-348D-82B2-23ADDBF895B5}"/>
              </a:ext>
            </a:extLst>
          </p:cNvPr>
          <p:cNvSpPr txBox="1"/>
          <p:nvPr/>
        </p:nvSpPr>
        <p:spPr>
          <a:xfrm>
            <a:off x="963321" y="2669896"/>
            <a:ext cx="10599376" cy="830997"/>
          </a:xfrm>
          <a:prstGeom prst="rect">
            <a:avLst/>
          </a:prstGeom>
          <a:noFill/>
        </p:spPr>
        <p:txBody>
          <a:bodyPr wrap="none" rtlCol="0">
            <a:spAutoFit/>
          </a:bodyPr>
          <a:lstStyle/>
          <a:p>
            <a:r>
              <a:rPr lang="en-US" sz="4800" b="1" dirty="0"/>
              <a:t>Multi-robot Systems:</a:t>
            </a:r>
            <a:r>
              <a:rPr lang="en-US" sz="4800" dirty="0"/>
              <a:t> Lecture 3 of 4</a:t>
            </a:r>
          </a:p>
        </p:txBody>
      </p:sp>
      <p:sp>
        <p:nvSpPr>
          <p:cNvPr id="3" name="TextBox 2">
            <a:extLst>
              <a:ext uri="{FF2B5EF4-FFF2-40B4-BE49-F238E27FC236}">
                <a16:creationId xmlns:a16="http://schemas.microsoft.com/office/drawing/2014/main" id="{89DE0F5E-C4DB-27E0-44EA-303D6A520C24}"/>
              </a:ext>
            </a:extLst>
          </p:cNvPr>
          <p:cNvSpPr txBox="1"/>
          <p:nvPr/>
        </p:nvSpPr>
        <p:spPr>
          <a:xfrm>
            <a:off x="2868159" y="4239904"/>
            <a:ext cx="8078878" cy="1569660"/>
          </a:xfrm>
          <a:prstGeom prst="rect">
            <a:avLst/>
          </a:prstGeom>
          <a:noFill/>
        </p:spPr>
        <p:txBody>
          <a:bodyPr wrap="none" rtlCol="0">
            <a:spAutoFit/>
          </a:bodyPr>
          <a:lstStyle/>
          <a:p>
            <a:r>
              <a:rPr lang="en-US" b="1" dirty="0"/>
              <a:t>Lecture 1:</a:t>
            </a:r>
            <a:r>
              <a:rPr lang="en-US" dirty="0"/>
              <a:t> MRS Survey</a:t>
            </a:r>
          </a:p>
          <a:p>
            <a:r>
              <a:rPr lang="en-US" b="1" dirty="0"/>
              <a:t>Lecture 2:</a:t>
            </a:r>
            <a:r>
              <a:rPr lang="en-US" dirty="0"/>
              <a:t> Motion Planning</a:t>
            </a:r>
          </a:p>
          <a:p>
            <a:r>
              <a:rPr lang="en-US" b="1" dirty="0"/>
              <a:t>Lecture 3:</a:t>
            </a:r>
            <a:r>
              <a:rPr lang="en-US" dirty="0"/>
              <a:t> </a:t>
            </a:r>
            <a:r>
              <a:rPr lang="en-US" dirty="0">
                <a:highlight>
                  <a:srgbClr val="FFFF00"/>
                </a:highlight>
              </a:rPr>
              <a:t>Task Assignment (+Motion Planning if needed)</a:t>
            </a:r>
          </a:p>
          <a:p>
            <a:r>
              <a:rPr lang="en-US" b="1" dirty="0"/>
              <a:t>Lecture 4:</a:t>
            </a:r>
            <a:r>
              <a:rPr lang="en-US" dirty="0"/>
              <a:t> Communication and Control Paradigms</a:t>
            </a:r>
          </a:p>
        </p:txBody>
      </p:sp>
    </p:spTree>
    <p:extLst>
      <p:ext uri="{BB962C8B-B14F-4D97-AF65-F5344CB8AC3E}">
        <p14:creationId xmlns:p14="http://schemas.microsoft.com/office/powerpoint/2010/main" val="2462655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BB883-C18E-BAB5-EF3D-4061263360DC}"/>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6F11EE0B-FED1-F07A-6418-4A1347BD4AEB}"/>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A81B09B1-AC3D-3149-66D7-F0790769984A}"/>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E5D2C150-1A54-6E9C-AA70-155050C0AB4A}"/>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Task Assignment Examples</a:t>
            </a:r>
          </a:p>
        </p:txBody>
      </p:sp>
      <p:pic>
        <p:nvPicPr>
          <p:cNvPr id="4" name="Picture 3">
            <a:extLst>
              <a:ext uri="{FF2B5EF4-FFF2-40B4-BE49-F238E27FC236}">
                <a16:creationId xmlns:a16="http://schemas.microsoft.com/office/drawing/2014/main" id="{9C3D0891-E2EF-B525-B67B-895BB712C8F8}"/>
              </a:ext>
            </a:extLst>
          </p:cNvPr>
          <p:cNvPicPr>
            <a:picLocks noChangeAspect="1"/>
          </p:cNvPicPr>
          <p:nvPr/>
        </p:nvPicPr>
        <p:blipFill>
          <a:blip r:embed="rId3"/>
          <a:srcRect l="19546" t="3267" r="19914" b="25555"/>
          <a:stretch/>
        </p:blipFill>
        <p:spPr>
          <a:xfrm>
            <a:off x="320953" y="3974247"/>
            <a:ext cx="4252987" cy="2648790"/>
          </a:xfrm>
          <a:prstGeom prst="rect">
            <a:avLst/>
          </a:prstGeom>
          <a:ln w="31750">
            <a:solidFill>
              <a:schemeClr val="tx1"/>
            </a:solidFill>
          </a:ln>
        </p:spPr>
      </p:pic>
      <p:pic>
        <p:nvPicPr>
          <p:cNvPr id="79874" name="Picture 2" descr="Multi-robot exploration in task allocation problem | Applied Intelligence">
            <a:extLst>
              <a:ext uri="{FF2B5EF4-FFF2-40B4-BE49-F238E27FC236}">
                <a16:creationId xmlns:a16="http://schemas.microsoft.com/office/drawing/2014/main" id="{2F7CCE04-5E49-A626-AC85-E489DC617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800" y="3974247"/>
            <a:ext cx="3844113" cy="2648790"/>
          </a:xfrm>
          <a:prstGeom prst="rect">
            <a:avLst/>
          </a:prstGeom>
          <a:noFill/>
          <a:extLst>
            <a:ext uri="{909E8E84-426E-40DD-AFC4-6F175D3DCCD1}">
              <a14:hiddenFill xmlns:a14="http://schemas.microsoft.com/office/drawing/2010/main">
                <a:solidFill>
                  <a:srgbClr val="FFFFFF"/>
                </a:solidFill>
              </a14:hiddenFill>
            </a:ext>
          </a:extLst>
        </p:spPr>
      </p:pic>
      <p:pic>
        <p:nvPicPr>
          <p:cNvPr id="79876" name="Picture 4" descr="Robust Task Scheduling for Heterogeneous Robot Teams under Capability  Uncertainty">
            <a:extLst>
              <a:ext uri="{FF2B5EF4-FFF2-40B4-BE49-F238E27FC236}">
                <a16:creationId xmlns:a16="http://schemas.microsoft.com/office/drawing/2014/main" id="{06E5C315-17D3-7A2C-5D2A-0A1CA4D29B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817" t="11062" r="5337" b="16906"/>
          <a:stretch/>
        </p:blipFill>
        <p:spPr bwMode="auto">
          <a:xfrm>
            <a:off x="8963598" y="3964873"/>
            <a:ext cx="2567427" cy="2610780"/>
          </a:xfrm>
          <a:prstGeom prst="rect">
            <a:avLst/>
          </a:prstGeom>
          <a:noFill/>
          <a:ln w="31750">
            <a:solidFill>
              <a:schemeClr val="tx1"/>
            </a:solidFill>
          </a:ln>
          <a:extLst>
            <a:ext uri="{909E8E84-426E-40DD-AFC4-6F175D3DCCD1}">
              <a14:hiddenFill xmlns:a14="http://schemas.microsoft.com/office/drawing/2010/main">
                <a:solidFill>
                  <a:srgbClr val="FFFFFF"/>
                </a:solidFill>
              </a14:hiddenFill>
            </a:ext>
          </a:extLst>
        </p:spPr>
      </p:pic>
      <p:pic>
        <p:nvPicPr>
          <p:cNvPr id="79880" name="Picture 8" descr="Autonomous Mobile Robots (AMRs) - Mecalux.com">
            <a:extLst>
              <a:ext uri="{FF2B5EF4-FFF2-40B4-BE49-F238E27FC236}">
                <a16:creationId xmlns:a16="http://schemas.microsoft.com/office/drawing/2014/main" id="{B7ECAC3B-F351-754D-52FA-97CE283ADD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0251" y="1303028"/>
            <a:ext cx="4503847" cy="2493536"/>
          </a:xfrm>
          <a:prstGeom prst="rect">
            <a:avLst/>
          </a:prstGeom>
          <a:noFill/>
          <a:ln w="31750">
            <a:solidFill>
              <a:schemeClr val="tx1"/>
            </a:solidFill>
          </a:ln>
          <a:extLst>
            <a:ext uri="{909E8E84-426E-40DD-AFC4-6F175D3DCCD1}">
              <a14:hiddenFill xmlns:a14="http://schemas.microsoft.com/office/drawing/2010/main">
                <a:solidFill>
                  <a:srgbClr val="FFFFFF"/>
                </a:solidFill>
              </a14:hiddenFill>
            </a:ext>
          </a:extLst>
        </p:spPr>
      </p:pic>
      <p:pic>
        <p:nvPicPr>
          <p:cNvPr id="79882" name="Picture 10" descr="Multi-robot exploration in task allocation problem | Applied Intelligence">
            <a:extLst>
              <a:ext uri="{FF2B5EF4-FFF2-40B4-BE49-F238E27FC236}">
                <a16:creationId xmlns:a16="http://schemas.microsoft.com/office/drawing/2014/main" id="{EDAF3786-1FEC-EB7E-D329-B53A95E992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44189" y="1117600"/>
            <a:ext cx="8699500" cy="3975100"/>
          </a:xfrm>
          <a:prstGeom prst="rect">
            <a:avLst/>
          </a:prstGeom>
          <a:noFill/>
          <a:extLst>
            <a:ext uri="{909E8E84-426E-40DD-AFC4-6F175D3DCCD1}">
              <a14:hiddenFill xmlns:a14="http://schemas.microsoft.com/office/drawing/2010/main">
                <a:solidFill>
                  <a:srgbClr val="FFFFFF"/>
                </a:solidFill>
              </a14:hiddenFill>
            </a:ext>
          </a:extLst>
        </p:spPr>
      </p:pic>
      <p:pic>
        <p:nvPicPr>
          <p:cNvPr id="79884" name="Picture 12">
            <a:extLst>
              <a:ext uri="{FF2B5EF4-FFF2-40B4-BE49-F238E27FC236}">
                <a16:creationId xmlns:a16="http://schemas.microsoft.com/office/drawing/2014/main" id="{538D78A7-38D6-B912-CAF6-6C039D1988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80633" y="1631950"/>
            <a:ext cx="84058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9886" name="Picture 14" descr="Multi-Robot Coordination via Learning-Based Combinatorial Optimization">
            <a:extLst>
              <a:ext uri="{FF2B5EF4-FFF2-40B4-BE49-F238E27FC236}">
                <a16:creationId xmlns:a16="http://schemas.microsoft.com/office/drawing/2014/main" id="{1AD0EDD2-B1B4-891F-9855-A560C903A2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8876" y="1342908"/>
            <a:ext cx="3248822" cy="245365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85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55DAB-D72A-3A8E-979B-F6CE76F22508}"/>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BBECF2F1-0538-0047-6345-E049D13624A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25D46819-4702-7219-C393-D56982FBD21D}"/>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3E8EF7FE-0926-F3F3-5175-CEDB8F69139F}"/>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Task Assignment Problem</a:t>
            </a:r>
          </a:p>
        </p:txBody>
      </p:sp>
      <p:pic>
        <p:nvPicPr>
          <p:cNvPr id="5" name="Picture 4">
            <a:extLst>
              <a:ext uri="{FF2B5EF4-FFF2-40B4-BE49-F238E27FC236}">
                <a16:creationId xmlns:a16="http://schemas.microsoft.com/office/drawing/2014/main" id="{15422A82-88C6-A0BC-6138-82AA3E4D5A2C}"/>
              </a:ext>
            </a:extLst>
          </p:cNvPr>
          <p:cNvPicPr>
            <a:picLocks noChangeAspect="1"/>
          </p:cNvPicPr>
          <p:nvPr/>
        </p:nvPicPr>
        <p:blipFill>
          <a:blip r:embed="rId3"/>
          <a:stretch>
            <a:fillRect/>
          </a:stretch>
        </p:blipFill>
        <p:spPr>
          <a:xfrm>
            <a:off x="1469103" y="1311688"/>
            <a:ext cx="9566545" cy="3186111"/>
          </a:xfrm>
          <a:prstGeom prst="rect">
            <a:avLst/>
          </a:prstGeom>
        </p:spPr>
      </p:pic>
      <p:sp>
        <p:nvSpPr>
          <p:cNvPr id="6" name="TextBox 5">
            <a:extLst>
              <a:ext uri="{FF2B5EF4-FFF2-40B4-BE49-F238E27FC236}">
                <a16:creationId xmlns:a16="http://schemas.microsoft.com/office/drawing/2014/main" id="{0D398B80-F9EC-51EB-483C-3EA17A3E85F3}"/>
              </a:ext>
            </a:extLst>
          </p:cNvPr>
          <p:cNvSpPr txBox="1"/>
          <p:nvPr/>
        </p:nvSpPr>
        <p:spPr>
          <a:xfrm>
            <a:off x="1395040" y="5424392"/>
            <a:ext cx="9401920" cy="1200329"/>
          </a:xfrm>
          <a:custGeom>
            <a:avLst/>
            <a:gdLst>
              <a:gd name="connsiteX0" fmla="*/ 0 w 9401920"/>
              <a:gd name="connsiteY0" fmla="*/ 0 h 1200329"/>
              <a:gd name="connsiteX1" fmla="*/ 493601 w 9401920"/>
              <a:gd name="connsiteY1" fmla="*/ 0 h 1200329"/>
              <a:gd name="connsiteX2" fmla="*/ 799163 w 9401920"/>
              <a:gd name="connsiteY2" fmla="*/ 0 h 1200329"/>
              <a:gd name="connsiteX3" fmla="*/ 1574822 w 9401920"/>
              <a:gd name="connsiteY3" fmla="*/ 0 h 1200329"/>
              <a:gd name="connsiteX4" fmla="*/ 2068422 w 9401920"/>
              <a:gd name="connsiteY4" fmla="*/ 0 h 1200329"/>
              <a:gd name="connsiteX5" fmla="*/ 2562023 w 9401920"/>
              <a:gd name="connsiteY5" fmla="*/ 0 h 1200329"/>
              <a:gd name="connsiteX6" fmla="*/ 3337682 w 9401920"/>
              <a:gd name="connsiteY6" fmla="*/ 0 h 1200329"/>
              <a:gd name="connsiteX7" fmla="*/ 3737263 w 9401920"/>
              <a:gd name="connsiteY7" fmla="*/ 0 h 1200329"/>
              <a:gd name="connsiteX8" fmla="*/ 4512922 w 9401920"/>
              <a:gd name="connsiteY8" fmla="*/ 0 h 1200329"/>
              <a:gd name="connsiteX9" fmla="*/ 5288580 w 9401920"/>
              <a:gd name="connsiteY9" fmla="*/ 0 h 1200329"/>
              <a:gd name="connsiteX10" fmla="*/ 5876200 w 9401920"/>
              <a:gd name="connsiteY10" fmla="*/ 0 h 1200329"/>
              <a:gd name="connsiteX11" fmla="*/ 6651858 w 9401920"/>
              <a:gd name="connsiteY11" fmla="*/ 0 h 1200329"/>
              <a:gd name="connsiteX12" fmla="*/ 7145459 w 9401920"/>
              <a:gd name="connsiteY12" fmla="*/ 0 h 1200329"/>
              <a:gd name="connsiteX13" fmla="*/ 7639060 w 9401920"/>
              <a:gd name="connsiteY13" fmla="*/ 0 h 1200329"/>
              <a:gd name="connsiteX14" fmla="*/ 8320699 w 9401920"/>
              <a:gd name="connsiteY14" fmla="*/ 0 h 1200329"/>
              <a:gd name="connsiteX15" fmla="*/ 8814300 w 9401920"/>
              <a:gd name="connsiteY15" fmla="*/ 0 h 1200329"/>
              <a:gd name="connsiteX16" fmla="*/ 9401920 w 9401920"/>
              <a:gd name="connsiteY16" fmla="*/ 0 h 1200329"/>
              <a:gd name="connsiteX17" fmla="*/ 9401920 w 9401920"/>
              <a:gd name="connsiteY17" fmla="*/ 424116 h 1200329"/>
              <a:gd name="connsiteX18" fmla="*/ 9401920 w 9401920"/>
              <a:gd name="connsiteY18" fmla="*/ 836229 h 1200329"/>
              <a:gd name="connsiteX19" fmla="*/ 9401920 w 9401920"/>
              <a:gd name="connsiteY19" fmla="*/ 1200329 h 1200329"/>
              <a:gd name="connsiteX20" fmla="*/ 9096358 w 9401920"/>
              <a:gd name="connsiteY20" fmla="*/ 1200329 h 1200329"/>
              <a:gd name="connsiteX21" fmla="*/ 8320699 w 9401920"/>
              <a:gd name="connsiteY21" fmla="*/ 1200329 h 1200329"/>
              <a:gd name="connsiteX22" fmla="*/ 7733079 w 9401920"/>
              <a:gd name="connsiteY22" fmla="*/ 1200329 h 1200329"/>
              <a:gd name="connsiteX23" fmla="*/ 7333498 w 9401920"/>
              <a:gd name="connsiteY23" fmla="*/ 1200329 h 1200329"/>
              <a:gd name="connsiteX24" fmla="*/ 6745878 w 9401920"/>
              <a:gd name="connsiteY24" fmla="*/ 1200329 h 1200329"/>
              <a:gd name="connsiteX25" fmla="*/ 6440315 w 9401920"/>
              <a:gd name="connsiteY25" fmla="*/ 1200329 h 1200329"/>
              <a:gd name="connsiteX26" fmla="*/ 6134753 w 9401920"/>
              <a:gd name="connsiteY26" fmla="*/ 1200329 h 1200329"/>
              <a:gd name="connsiteX27" fmla="*/ 5547133 w 9401920"/>
              <a:gd name="connsiteY27" fmla="*/ 1200329 h 1200329"/>
              <a:gd name="connsiteX28" fmla="*/ 5147551 w 9401920"/>
              <a:gd name="connsiteY28" fmla="*/ 1200329 h 1200329"/>
              <a:gd name="connsiteX29" fmla="*/ 4465912 w 9401920"/>
              <a:gd name="connsiteY29" fmla="*/ 1200329 h 1200329"/>
              <a:gd name="connsiteX30" fmla="*/ 4066330 w 9401920"/>
              <a:gd name="connsiteY30" fmla="*/ 1200329 h 1200329"/>
              <a:gd name="connsiteX31" fmla="*/ 3384691 w 9401920"/>
              <a:gd name="connsiteY31" fmla="*/ 1200329 h 1200329"/>
              <a:gd name="connsiteX32" fmla="*/ 3079129 w 9401920"/>
              <a:gd name="connsiteY32" fmla="*/ 1200329 h 1200329"/>
              <a:gd name="connsiteX33" fmla="*/ 2397490 w 9401920"/>
              <a:gd name="connsiteY33" fmla="*/ 1200329 h 1200329"/>
              <a:gd name="connsiteX34" fmla="*/ 1997908 w 9401920"/>
              <a:gd name="connsiteY34" fmla="*/ 1200329 h 1200329"/>
              <a:gd name="connsiteX35" fmla="*/ 1692346 w 9401920"/>
              <a:gd name="connsiteY35" fmla="*/ 1200329 h 1200329"/>
              <a:gd name="connsiteX36" fmla="*/ 1292764 w 9401920"/>
              <a:gd name="connsiteY36" fmla="*/ 1200329 h 1200329"/>
              <a:gd name="connsiteX37" fmla="*/ 611125 w 9401920"/>
              <a:gd name="connsiteY37" fmla="*/ 1200329 h 1200329"/>
              <a:gd name="connsiteX38" fmla="*/ 0 w 9401920"/>
              <a:gd name="connsiteY38" fmla="*/ 1200329 h 1200329"/>
              <a:gd name="connsiteX39" fmla="*/ 0 w 9401920"/>
              <a:gd name="connsiteY39" fmla="*/ 836229 h 1200329"/>
              <a:gd name="connsiteX40" fmla="*/ 0 w 9401920"/>
              <a:gd name="connsiteY40" fmla="*/ 472129 h 1200329"/>
              <a:gd name="connsiteX41" fmla="*/ 0 w 9401920"/>
              <a:gd name="connsiteY41"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401920" h="1200329" extrusionOk="0">
                <a:moveTo>
                  <a:pt x="0" y="0"/>
                </a:moveTo>
                <a:cubicBezTo>
                  <a:pt x="114331" y="-38385"/>
                  <a:pt x="360366" y="6536"/>
                  <a:pt x="493601" y="0"/>
                </a:cubicBezTo>
                <a:cubicBezTo>
                  <a:pt x="626836" y="-6536"/>
                  <a:pt x="682502" y="23759"/>
                  <a:pt x="799163" y="0"/>
                </a:cubicBezTo>
                <a:cubicBezTo>
                  <a:pt x="915824" y="-23759"/>
                  <a:pt x="1210344" y="87136"/>
                  <a:pt x="1574822" y="0"/>
                </a:cubicBezTo>
                <a:cubicBezTo>
                  <a:pt x="1939300" y="-87136"/>
                  <a:pt x="1859328" y="28053"/>
                  <a:pt x="2068422" y="0"/>
                </a:cubicBezTo>
                <a:cubicBezTo>
                  <a:pt x="2277516" y="-28053"/>
                  <a:pt x="2376016" y="53480"/>
                  <a:pt x="2562023" y="0"/>
                </a:cubicBezTo>
                <a:cubicBezTo>
                  <a:pt x="2748030" y="-53480"/>
                  <a:pt x="2952837" y="31967"/>
                  <a:pt x="3337682" y="0"/>
                </a:cubicBezTo>
                <a:cubicBezTo>
                  <a:pt x="3722527" y="-31967"/>
                  <a:pt x="3592981" y="34123"/>
                  <a:pt x="3737263" y="0"/>
                </a:cubicBezTo>
                <a:cubicBezTo>
                  <a:pt x="3881545" y="-34123"/>
                  <a:pt x="4230496" y="46599"/>
                  <a:pt x="4512922" y="0"/>
                </a:cubicBezTo>
                <a:cubicBezTo>
                  <a:pt x="4795348" y="-46599"/>
                  <a:pt x="5002241" y="34812"/>
                  <a:pt x="5288580" y="0"/>
                </a:cubicBezTo>
                <a:cubicBezTo>
                  <a:pt x="5574919" y="-34812"/>
                  <a:pt x="5625837" y="51380"/>
                  <a:pt x="5876200" y="0"/>
                </a:cubicBezTo>
                <a:cubicBezTo>
                  <a:pt x="6126563" y="-51380"/>
                  <a:pt x="6339591" y="43267"/>
                  <a:pt x="6651858" y="0"/>
                </a:cubicBezTo>
                <a:cubicBezTo>
                  <a:pt x="6964125" y="-43267"/>
                  <a:pt x="6995644" y="28100"/>
                  <a:pt x="7145459" y="0"/>
                </a:cubicBezTo>
                <a:cubicBezTo>
                  <a:pt x="7295274" y="-28100"/>
                  <a:pt x="7416973" y="56754"/>
                  <a:pt x="7639060" y="0"/>
                </a:cubicBezTo>
                <a:cubicBezTo>
                  <a:pt x="7861147" y="-56754"/>
                  <a:pt x="8162429" y="72365"/>
                  <a:pt x="8320699" y="0"/>
                </a:cubicBezTo>
                <a:cubicBezTo>
                  <a:pt x="8478969" y="-72365"/>
                  <a:pt x="8644944" y="45675"/>
                  <a:pt x="8814300" y="0"/>
                </a:cubicBezTo>
                <a:cubicBezTo>
                  <a:pt x="8983656" y="-45675"/>
                  <a:pt x="9131977" y="41803"/>
                  <a:pt x="9401920" y="0"/>
                </a:cubicBezTo>
                <a:cubicBezTo>
                  <a:pt x="9428242" y="98261"/>
                  <a:pt x="9390981" y="324551"/>
                  <a:pt x="9401920" y="424116"/>
                </a:cubicBezTo>
                <a:cubicBezTo>
                  <a:pt x="9412859" y="523681"/>
                  <a:pt x="9392045" y="701511"/>
                  <a:pt x="9401920" y="836229"/>
                </a:cubicBezTo>
                <a:cubicBezTo>
                  <a:pt x="9411795" y="970947"/>
                  <a:pt x="9379792" y="1079235"/>
                  <a:pt x="9401920" y="1200329"/>
                </a:cubicBezTo>
                <a:cubicBezTo>
                  <a:pt x="9306247" y="1226686"/>
                  <a:pt x="9196739" y="1189309"/>
                  <a:pt x="9096358" y="1200329"/>
                </a:cubicBezTo>
                <a:cubicBezTo>
                  <a:pt x="8995977" y="1211349"/>
                  <a:pt x="8549125" y="1136534"/>
                  <a:pt x="8320699" y="1200329"/>
                </a:cubicBezTo>
                <a:cubicBezTo>
                  <a:pt x="8092273" y="1264124"/>
                  <a:pt x="7967449" y="1176220"/>
                  <a:pt x="7733079" y="1200329"/>
                </a:cubicBezTo>
                <a:cubicBezTo>
                  <a:pt x="7498709" y="1224438"/>
                  <a:pt x="7492435" y="1152680"/>
                  <a:pt x="7333498" y="1200329"/>
                </a:cubicBezTo>
                <a:cubicBezTo>
                  <a:pt x="7174561" y="1247978"/>
                  <a:pt x="6930223" y="1148029"/>
                  <a:pt x="6745878" y="1200329"/>
                </a:cubicBezTo>
                <a:cubicBezTo>
                  <a:pt x="6561533" y="1252629"/>
                  <a:pt x="6536746" y="1198656"/>
                  <a:pt x="6440315" y="1200329"/>
                </a:cubicBezTo>
                <a:cubicBezTo>
                  <a:pt x="6343884" y="1202002"/>
                  <a:pt x="6260274" y="1190707"/>
                  <a:pt x="6134753" y="1200329"/>
                </a:cubicBezTo>
                <a:cubicBezTo>
                  <a:pt x="6009232" y="1209951"/>
                  <a:pt x="5740558" y="1167486"/>
                  <a:pt x="5547133" y="1200329"/>
                </a:cubicBezTo>
                <a:cubicBezTo>
                  <a:pt x="5353708" y="1233172"/>
                  <a:pt x="5284774" y="1197554"/>
                  <a:pt x="5147551" y="1200329"/>
                </a:cubicBezTo>
                <a:cubicBezTo>
                  <a:pt x="5010328" y="1203104"/>
                  <a:pt x="4787669" y="1140504"/>
                  <a:pt x="4465912" y="1200329"/>
                </a:cubicBezTo>
                <a:cubicBezTo>
                  <a:pt x="4144155" y="1260154"/>
                  <a:pt x="4190489" y="1185560"/>
                  <a:pt x="4066330" y="1200329"/>
                </a:cubicBezTo>
                <a:cubicBezTo>
                  <a:pt x="3942171" y="1215098"/>
                  <a:pt x="3586614" y="1164951"/>
                  <a:pt x="3384691" y="1200329"/>
                </a:cubicBezTo>
                <a:cubicBezTo>
                  <a:pt x="3182768" y="1235707"/>
                  <a:pt x="3166248" y="1184431"/>
                  <a:pt x="3079129" y="1200329"/>
                </a:cubicBezTo>
                <a:cubicBezTo>
                  <a:pt x="2992010" y="1216227"/>
                  <a:pt x="2674780" y="1139217"/>
                  <a:pt x="2397490" y="1200329"/>
                </a:cubicBezTo>
                <a:cubicBezTo>
                  <a:pt x="2120200" y="1261441"/>
                  <a:pt x="2115258" y="1162361"/>
                  <a:pt x="1997908" y="1200329"/>
                </a:cubicBezTo>
                <a:cubicBezTo>
                  <a:pt x="1880558" y="1238297"/>
                  <a:pt x="1778661" y="1185235"/>
                  <a:pt x="1692346" y="1200329"/>
                </a:cubicBezTo>
                <a:cubicBezTo>
                  <a:pt x="1606031" y="1215423"/>
                  <a:pt x="1377594" y="1197848"/>
                  <a:pt x="1292764" y="1200329"/>
                </a:cubicBezTo>
                <a:cubicBezTo>
                  <a:pt x="1207934" y="1202810"/>
                  <a:pt x="913951" y="1199308"/>
                  <a:pt x="611125" y="1200329"/>
                </a:cubicBezTo>
                <a:cubicBezTo>
                  <a:pt x="308299" y="1201350"/>
                  <a:pt x="286490" y="1156735"/>
                  <a:pt x="0" y="1200329"/>
                </a:cubicBezTo>
                <a:cubicBezTo>
                  <a:pt x="-16722" y="1084971"/>
                  <a:pt x="27873" y="979152"/>
                  <a:pt x="0" y="836229"/>
                </a:cubicBezTo>
                <a:cubicBezTo>
                  <a:pt x="-27873" y="693306"/>
                  <a:pt x="43252" y="574149"/>
                  <a:pt x="0" y="472129"/>
                </a:cubicBezTo>
                <a:cubicBezTo>
                  <a:pt x="-43252" y="370109"/>
                  <a:pt x="3024" y="155677"/>
                  <a:pt x="0" y="0"/>
                </a:cubicBezTo>
                <a:close/>
              </a:path>
            </a:pathLst>
          </a:custGeom>
          <a:noFill/>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b="1" dirty="0"/>
              <a:t>The Multi-robot Task Assignment (MRTA) problem</a:t>
            </a:r>
            <a:r>
              <a:rPr lang="en-US" dirty="0"/>
              <a:t>: assign set of robots to a set of tasks such that overall performance is optimized by some metric(s), subject to some set of constraints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0D287D-2087-BB19-345A-1B903B8D6AB0}"/>
                  </a:ext>
                </a:extLst>
              </p:cNvPr>
              <p:cNvSpPr txBox="1"/>
              <p:nvPr/>
            </p:nvSpPr>
            <p:spPr>
              <a:xfrm>
                <a:off x="1224139" y="4601639"/>
                <a:ext cx="10056471" cy="399084"/>
              </a:xfrm>
              <a:prstGeom prst="rect">
                <a:avLst/>
              </a:prstGeom>
              <a:noFill/>
            </p:spPr>
            <p:txBody>
              <a:bodyPr wrap="none" lIns="0" tIns="0" rIns="0" bIns="0" rtlCol="0">
                <a:spAutoFit/>
              </a:bodyPr>
              <a:lstStyle/>
              <a:p>
                <a14:m>
                  <m:oMath xmlns:m="http://schemas.openxmlformats.org/officeDocument/2006/math">
                    <m:r>
                      <a:rPr lang="haw-US" b="0" i="1" smtClean="0">
                        <a:latin typeface="Cambria Math" panose="02040503050406030204" pitchFamily="18" charset="0"/>
                      </a:rPr>
                      <m:t>𝑈</m:t>
                    </m:r>
                  </m:oMath>
                </a14:m>
                <a:r>
                  <a:rPr lang="en-US" dirty="0"/>
                  <a:t>, the set of robot utilities, where </a:t>
                </a:r>
                <a14:m>
                  <m:oMath xmlns:m="http://schemas.openxmlformats.org/officeDocument/2006/math">
                    <m:sSub>
                      <m:sSubPr>
                        <m:ctrlPr>
                          <a:rPr lang="haw-US" b="0" i="1" smtClean="0">
                            <a:latin typeface="Cambria Math" panose="02040503050406030204" pitchFamily="18" charset="0"/>
                          </a:rPr>
                        </m:ctrlPr>
                      </m:sSubPr>
                      <m:e>
                        <m:r>
                          <a:rPr lang="haw-US" b="0" i="1" smtClean="0">
                            <a:latin typeface="Cambria Math" panose="02040503050406030204" pitchFamily="18" charset="0"/>
                          </a:rPr>
                          <m:t>𝑢</m:t>
                        </m:r>
                      </m:e>
                      <m:sub>
                        <m:r>
                          <a:rPr lang="haw-US" b="0" i="1" smtClean="0">
                            <a:latin typeface="Cambria Math" panose="02040503050406030204" pitchFamily="18" charset="0"/>
                          </a:rPr>
                          <m:t>𝑖𝑗</m:t>
                        </m:r>
                      </m:sub>
                    </m:sSub>
                  </m:oMath>
                </a14:m>
                <a:r>
                  <a:rPr lang="en-US" dirty="0"/>
                  <a:t> is the utility of robot </a:t>
                </a:r>
                <a:r>
                  <a:rPr lang="en-US" i="1" dirty="0" err="1"/>
                  <a:t>i</a:t>
                </a:r>
                <a:r>
                  <a:rPr lang="en-US" i="1" dirty="0"/>
                  <a:t> </a:t>
                </a:r>
                <a:r>
                  <a:rPr lang="en-US" dirty="0"/>
                  <a:t>to execute task </a:t>
                </a:r>
                <a:r>
                  <a:rPr lang="en-US" i="1" dirty="0"/>
                  <a:t>j</a:t>
                </a:r>
                <a:endParaRPr lang="en-US" dirty="0"/>
              </a:p>
            </p:txBody>
          </p:sp>
        </mc:Choice>
        <mc:Fallback xmlns="">
          <p:sp>
            <p:nvSpPr>
              <p:cNvPr id="7" name="TextBox 6">
                <a:extLst>
                  <a:ext uri="{FF2B5EF4-FFF2-40B4-BE49-F238E27FC236}">
                    <a16:creationId xmlns:a16="http://schemas.microsoft.com/office/drawing/2014/main" id="{C10D287D-2087-BB19-345A-1B903B8D6AB0}"/>
                  </a:ext>
                </a:extLst>
              </p:cNvPr>
              <p:cNvSpPr txBox="1">
                <a:spLocks noRot="1" noChangeAspect="1" noMove="1" noResize="1" noEditPoints="1" noAdjustHandles="1" noChangeArrowheads="1" noChangeShapeType="1" noTextEdit="1"/>
              </p:cNvSpPr>
              <p:nvPr/>
            </p:nvSpPr>
            <p:spPr>
              <a:xfrm>
                <a:off x="1224139" y="4601639"/>
                <a:ext cx="10056471" cy="399084"/>
              </a:xfrm>
              <a:prstGeom prst="rect">
                <a:avLst/>
              </a:prstGeom>
              <a:blipFill>
                <a:blip r:embed="rId4"/>
                <a:stretch>
                  <a:fillRect l="-1009" t="-25000" r="-1639" b="-37500"/>
                </a:stretch>
              </a:blipFill>
            </p:spPr>
            <p:txBody>
              <a:bodyPr/>
              <a:lstStyle/>
              <a:p>
                <a:r>
                  <a:rPr lang="en-US">
                    <a:noFill/>
                  </a:rPr>
                  <a:t> </a:t>
                </a:r>
              </a:p>
            </p:txBody>
          </p:sp>
        </mc:Fallback>
      </mc:AlternateContent>
    </p:spTree>
    <p:extLst>
      <p:ext uri="{BB962C8B-B14F-4D97-AF65-F5344CB8AC3E}">
        <p14:creationId xmlns:p14="http://schemas.microsoft.com/office/powerpoint/2010/main" val="189219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F7345-5305-AF3D-1917-B18CE1AAEF7B}"/>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CC84EE2-A442-1739-FFA4-C1FADB51A4F7}"/>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466A1B09-837B-71F9-7DB1-73FEB67DBF38}"/>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B6A3716E-F280-1FAC-0F26-A4C398A1C21B}"/>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Task Assignment: Taxonomies</a:t>
            </a:r>
          </a:p>
        </p:txBody>
      </p:sp>
      <p:pic>
        <p:nvPicPr>
          <p:cNvPr id="2" name="Picture 1">
            <a:extLst>
              <a:ext uri="{FF2B5EF4-FFF2-40B4-BE49-F238E27FC236}">
                <a16:creationId xmlns:a16="http://schemas.microsoft.com/office/drawing/2014/main" id="{16F0448B-D9C4-D568-C59A-7AA66935C995}"/>
              </a:ext>
            </a:extLst>
          </p:cNvPr>
          <p:cNvPicPr>
            <a:picLocks noChangeAspect="1"/>
          </p:cNvPicPr>
          <p:nvPr/>
        </p:nvPicPr>
        <p:blipFill>
          <a:blip r:embed="rId3"/>
          <a:stretch>
            <a:fillRect/>
          </a:stretch>
        </p:blipFill>
        <p:spPr>
          <a:xfrm>
            <a:off x="248934" y="1287593"/>
            <a:ext cx="7772400" cy="3589794"/>
          </a:xfrm>
          <a:custGeom>
            <a:avLst/>
            <a:gdLst>
              <a:gd name="connsiteX0" fmla="*/ 0 w 7772400"/>
              <a:gd name="connsiteY0" fmla="*/ 0 h 3589794"/>
              <a:gd name="connsiteX1" fmla="*/ 442429 w 7772400"/>
              <a:gd name="connsiteY1" fmla="*/ 0 h 3589794"/>
              <a:gd name="connsiteX2" fmla="*/ 1040306 w 7772400"/>
              <a:gd name="connsiteY2" fmla="*/ 0 h 3589794"/>
              <a:gd name="connsiteX3" fmla="*/ 1715907 w 7772400"/>
              <a:gd name="connsiteY3" fmla="*/ 0 h 3589794"/>
              <a:gd name="connsiteX4" fmla="*/ 2080612 w 7772400"/>
              <a:gd name="connsiteY4" fmla="*/ 0 h 3589794"/>
              <a:gd name="connsiteX5" fmla="*/ 2445317 w 7772400"/>
              <a:gd name="connsiteY5" fmla="*/ 0 h 3589794"/>
              <a:gd name="connsiteX6" fmla="*/ 3198642 w 7772400"/>
              <a:gd name="connsiteY6" fmla="*/ 0 h 3589794"/>
              <a:gd name="connsiteX7" fmla="*/ 3796518 w 7772400"/>
              <a:gd name="connsiteY7" fmla="*/ 0 h 3589794"/>
              <a:gd name="connsiteX8" fmla="*/ 4161223 w 7772400"/>
              <a:gd name="connsiteY8" fmla="*/ 0 h 3589794"/>
              <a:gd name="connsiteX9" fmla="*/ 4759100 w 7772400"/>
              <a:gd name="connsiteY9" fmla="*/ 0 h 3589794"/>
              <a:gd name="connsiteX10" fmla="*/ 5512425 w 7772400"/>
              <a:gd name="connsiteY10" fmla="*/ 0 h 3589794"/>
              <a:gd name="connsiteX11" fmla="*/ 6032578 w 7772400"/>
              <a:gd name="connsiteY11" fmla="*/ 0 h 3589794"/>
              <a:gd name="connsiteX12" fmla="*/ 6552731 w 7772400"/>
              <a:gd name="connsiteY12" fmla="*/ 0 h 3589794"/>
              <a:gd name="connsiteX13" fmla="*/ 7150608 w 7772400"/>
              <a:gd name="connsiteY13" fmla="*/ 0 h 3589794"/>
              <a:gd name="connsiteX14" fmla="*/ 7772400 w 7772400"/>
              <a:gd name="connsiteY14" fmla="*/ 0 h 3589794"/>
              <a:gd name="connsiteX15" fmla="*/ 7772400 w 7772400"/>
              <a:gd name="connsiteY15" fmla="*/ 634197 h 3589794"/>
              <a:gd name="connsiteX16" fmla="*/ 7772400 w 7772400"/>
              <a:gd name="connsiteY16" fmla="*/ 1304292 h 3589794"/>
              <a:gd name="connsiteX17" fmla="*/ 7772400 w 7772400"/>
              <a:gd name="connsiteY17" fmla="*/ 1866693 h 3589794"/>
              <a:gd name="connsiteX18" fmla="*/ 7772400 w 7772400"/>
              <a:gd name="connsiteY18" fmla="*/ 2393196 h 3589794"/>
              <a:gd name="connsiteX19" fmla="*/ 7772400 w 7772400"/>
              <a:gd name="connsiteY19" fmla="*/ 2991495 h 3589794"/>
              <a:gd name="connsiteX20" fmla="*/ 7772400 w 7772400"/>
              <a:gd name="connsiteY20" fmla="*/ 3589794 h 3589794"/>
              <a:gd name="connsiteX21" fmla="*/ 7019075 w 7772400"/>
              <a:gd name="connsiteY21" fmla="*/ 3589794 h 3589794"/>
              <a:gd name="connsiteX22" fmla="*/ 6421198 w 7772400"/>
              <a:gd name="connsiteY22" fmla="*/ 3589794 h 3589794"/>
              <a:gd name="connsiteX23" fmla="*/ 5901045 w 7772400"/>
              <a:gd name="connsiteY23" fmla="*/ 3589794 h 3589794"/>
              <a:gd name="connsiteX24" fmla="*/ 5380892 w 7772400"/>
              <a:gd name="connsiteY24" fmla="*/ 3589794 h 3589794"/>
              <a:gd name="connsiteX25" fmla="*/ 4860739 w 7772400"/>
              <a:gd name="connsiteY25" fmla="*/ 3589794 h 3589794"/>
              <a:gd name="connsiteX26" fmla="*/ 4340586 w 7772400"/>
              <a:gd name="connsiteY26" fmla="*/ 3589794 h 3589794"/>
              <a:gd name="connsiteX27" fmla="*/ 3664986 w 7772400"/>
              <a:gd name="connsiteY27" fmla="*/ 3589794 h 3589794"/>
              <a:gd name="connsiteX28" fmla="*/ 3067109 w 7772400"/>
              <a:gd name="connsiteY28" fmla="*/ 3589794 h 3589794"/>
              <a:gd name="connsiteX29" fmla="*/ 2702404 w 7772400"/>
              <a:gd name="connsiteY29" fmla="*/ 3589794 h 3589794"/>
              <a:gd name="connsiteX30" fmla="*/ 2182251 w 7772400"/>
              <a:gd name="connsiteY30" fmla="*/ 3589794 h 3589794"/>
              <a:gd name="connsiteX31" fmla="*/ 1506650 w 7772400"/>
              <a:gd name="connsiteY31" fmla="*/ 3589794 h 3589794"/>
              <a:gd name="connsiteX32" fmla="*/ 1064221 w 7772400"/>
              <a:gd name="connsiteY32" fmla="*/ 3589794 h 3589794"/>
              <a:gd name="connsiteX33" fmla="*/ 0 w 7772400"/>
              <a:gd name="connsiteY33" fmla="*/ 3589794 h 3589794"/>
              <a:gd name="connsiteX34" fmla="*/ 0 w 7772400"/>
              <a:gd name="connsiteY34" fmla="*/ 2919699 h 3589794"/>
              <a:gd name="connsiteX35" fmla="*/ 0 w 7772400"/>
              <a:gd name="connsiteY35" fmla="*/ 2249604 h 3589794"/>
              <a:gd name="connsiteX36" fmla="*/ 0 w 7772400"/>
              <a:gd name="connsiteY36" fmla="*/ 1758999 h 3589794"/>
              <a:gd name="connsiteX37" fmla="*/ 0 w 7772400"/>
              <a:gd name="connsiteY37" fmla="*/ 1160700 h 3589794"/>
              <a:gd name="connsiteX38" fmla="*/ 0 w 7772400"/>
              <a:gd name="connsiteY38" fmla="*/ 634197 h 3589794"/>
              <a:gd name="connsiteX39" fmla="*/ 0 w 7772400"/>
              <a:gd name="connsiteY39" fmla="*/ 0 h 358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772400" h="3589794" fill="none" extrusionOk="0">
                <a:moveTo>
                  <a:pt x="0" y="0"/>
                </a:moveTo>
                <a:cubicBezTo>
                  <a:pt x="100150" y="-51619"/>
                  <a:pt x="260231" y="46537"/>
                  <a:pt x="442429" y="0"/>
                </a:cubicBezTo>
                <a:cubicBezTo>
                  <a:pt x="624627" y="-46537"/>
                  <a:pt x="793007" y="23585"/>
                  <a:pt x="1040306" y="0"/>
                </a:cubicBezTo>
                <a:cubicBezTo>
                  <a:pt x="1287605" y="-23585"/>
                  <a:pt x="1468185" y="8853"/>
                  <a:pt x="1715907" y="0"/>
                </a:cubicBezTo>
                <a:cubicBezTo>
                  <a:pt x="1963629" y="-8853"/>
                  <a:pt x="1949546" y="37054"/>
                  <a:pt x="2080612" y="0"/>
                </a:cubicBezTo>
                <a:cubicBezTo>
                  <a:pt x="2211679" y="-37054"/>
                  <a:pt x="2287483" y="15316"/>
                  <a:pt x="2445317" y="0"/>
                </a:cubicBezTo>
                <a:cubicBezTo>
                  <a:pt x="2603152" y="-15316"/>
                  <a:pt x="2948375" y="38076"/>
                  <a:pt x="3198642" y="0"/>
                </a:cubicBezTo>
                <a:cubicBezTo>
                  <a:pt x="3448909" y="-38076"/>
                  <a:pt x="3595147" y="25300"/>
                  <a:pt x="3796518" y="0"/>
                </a:cubicBezTo>
                <a:cubicBezTo>
                  <a:pt x="3997889" y="-25300"/>
                  <a:pt x="4038909" y="3674"/>
                  <a:pt x="4161223" y="0"/>
                </a:cubicBezTo>
                <a:cubicBezTo>
                  <a:pt x="4283538" y="-3674"/>
                  <a:pt x="4465469" y="8933"/>
                  <a:pt x="4759100" y="0"/>
                </a:cubicBezTo>
                <a:cubicBezTo>
                  <a:pt x="5052731" y="-8933"/>
                  <a:pt x="5208507" y="77551"/>
                  <a:pt x="5512425" y="0"/>
                </a:cubicBezTo>
                <a:cubicBezTo>
                  <a:pt x="5816344" y="-77551"/>
                  <a:pt x="5838390" y="56550"/>
                  <a:pt x="6032578" y="0"/>
                </a:cubicBezTo>
                <a:cubicBezTo>
                  <a:pt x="6226766" y="-56550"/>
                  <a:pt x="6334377" y="6299"/>
                  <a:pt x="6552731" y="0"/>
                </a:cubicBezTo>
                <a:cubicBezTo>
                  <a:pt x="6771085" y="-6299"/>
                  <a:pt x="7012596" y="60946"/>
                  <a:pt x="7150608" y="0"/>
                </a:cubicBezTo>
                <a:cubicBezTo>
                  <a:pt x="7288620" y="-60946"/>
                  <a:pt x="7632287" y="21425"/>
                  <a:pt x="7772400" y="0"/>
                </a:cubicBezTo>
                <a:cubicBezTo>
                  <a:pt x="7826312" y="266071"/>
                  <a:pt x="7743530" y="328462"/>
                  <a:pt x="7772400" y="634197"/>
                </a:cubicBezTo>
                <a:cubicBezTo>
                  <a:pt x="7801270" y="939932"/>
                  <a:pt x="7707471" y="1109799"/>
                  <a:pt x="7772400" y="1304292"/>
                </a:cubicBezTo>
                <a:cubicBezTo>
                  <a:pt x="7837329" y="1498786"/>
                  <a:pt x="7736796" y="1626357"/>
                  <a:pt x="7772400" y="1866693"/>
                </a:cubicBezTo>
                <a:cubicBezTo>
                  <a:pt x="7808004" y="2107029"/>
                  <a:pt x="7769062" y="2238816"/>
                  <a:pt x="7772400" y="2393196"/>
                </a:cubicBezTo>
                <a:cubicBezTo>
                  <a:pt x="7775738" y="2547576"/>
                  <a:pt x="7754029" y="2721776"/>
                  <a:pt x="7772400" y="2991495"/>
                </a:cubicBezTo>
                <a:cubicBezTo>
                  <a:pt x="7790771" y="3261214"/>
                  <a:pt x="7706853" y="3351535"/>
                  <a:pt x="7772400" y="3589794"/>
                </a:cubicBezTo>
                <a:cubicBezTo>
                  <a:pt x="7538261" y="3592554"/>
                  <a:pt x="7187411" y="3586413"/>
                  <a:pt x="7019075" y="3589794"/>
                </a:cubicBezTo>
                <a:cubicBezTo>
                  <a:pt x="6850740" y="3593175"/>
                  <a:pt x="6579473" y="3556416"/>
                  <a:pt x="6421198" y="3589794"/>
                </a:cubicBezTo>
                <a:cubicBezTo>
                  <a:pt x="6262923" y="3623172"/>
                  <a:pt x="6141352" y="3552762"/>
                  <a:pt x="5901045" y="3589794"/>
                </a:cubicBezTo>
                <a:cubicBezTo>
                  <a:pt x="5660738" y="3626826"/>
                  <a:pt x="5590299" y="3575786"/>
                  <a:pt x="5380892" y="3589794"/>
                </a:cubicBezTo>
                <a:cubicBezTo>
                  <a:pt x="5171485" y="3603802"/>
                  <a:pt x="4973298" y="3569076"/>
                  <a:pt x="4860739" y="3589794"/>
                </a:cubicBezTo>
                <a:cubicBezTo>
                  <a:pt x="4748180" y="3610512"/>
                  <a:pt x="4496266" y="3581676"/>
                  <a:pt x="4340586" y="3589794"/>
                </a:cubicBezTo>
                <a:cubicBezTo>
                  <a:pt x="4184906" y="3597912"/>
                  <a:pt x="3856281" y="3558008"/>
                  <a:pt x="3664986" y="3589794"/>
                </a:cubicBezTo>
                <a:cubicBezTo>
                  <a:pt x="3473691" y="3621580"/>
                  <a:pt x="3316524" y="3550481"/>
                  <a:pt x="3067109" y="3589794"/>
                </a:cubicBezTo>
                <a:cubicBezTo>
                  <a:pt x="2817694" y="3629107"/>
                  <a:pt x="2812967" y="3581928"/>
                  <a:pt x="2702404" y="3589794"/>
                </a:cubicBezTo>
                <a:cubicBezTo>
                  <a:pt x="2591842" y="3597660"/>
                  <a:pt x="2300713" y="3564849"/>
                  <a:pt x="2182251" y="3589794"/>
                </a:cubicBezTo>
                <a:cubicBezTo>
                  <a:pt x="2063789" y="3614739"/>
                  <a:pt x="1707850" y="3516841"/>
                  <a:pt x="1506650" y="3589794"/>
                </a:cubicBezTo>
                <a:cubicBezTo>
                  <a:pt x="1305450" y="3662747"/>
                  <a:pt x="1257140" y="3564531"/>
                  <a:pt x="1064221" y="3589794"/>
                </a:cubicBezTo>
                <a:cubicBezTo>
                  <a:pt x="871302" y="3615057"/>
                  <a:pt x="418996" y="3538282"/>
                  <a:pt x="0" y="3589794"/>
                </a:cubicBezTo>
                <a:cubicBezTo>
                  <a:pt x="-66235" y="3347957"/>
                  <a:pt x="21698" y="3119016"/>
                  <a:pt x="0" y="2919699"/>
                </a:cubicBezTo>
                <a:cubicBezTo>
                  <a:pt x="-21698" y="2720383"/>
                  <a:pt x="53781" y="2431425"/>
                  <a:pt x="0" y="2249604"/>
                </a:cubicBezTo>
                <a:cubicBezTo>
                  <a:pt x="-53781" y="2067783"/>
                  <a:pt x="46415" y="1866813"/>
                  <a:pt x="0" y="1758999"/>
                </a:cubicBezTo>
                <a:cubicBezTo>
                  <a:pt x="-46415" y="1651186"/>
                  <a:pt x="30057" y="1437599"/>
                  <a:pt x="0" y="1160700"/>
                </a:cubicBezTo>
                <a:cubicBezTo>
                  <a:pt x="-30057" y="883801"/>
                  <a:pt x="49115" y="853351"/>
                  <a:pt x="0" y="634197"/>
                </a:cubicBezTo>
                <a:cubicBezTo>
                  <a:pt x="-49115" y="415043"/>
                  <a:pt x="10617" y="235135"/>
                  <a:pt x="0" y="0"/>
                </a:cubicBezTo>
                <a:close/>
              </a:path>
              <a:path w="7772400" h="3589794" stroke="0" extrusionOk="0">
                <a:moveTo>
                  <a:pt x="0" y="0"/>
                </a:moveTo>
                <a:cubicBezTo>
                  <a:pt x="257710" y="-9016"/>
                  <a:pt x="399736" y="49076"/>
                  <a:pt x="520153" y="0"/>
                </a:cubicBezTo>
                <a:cubicBezTo>
                  <a:pt x="640570" y="-49076"/>
                  <a:pt x="703361" y="8080"/>
                  <a:pt x="884858" y="0"/>
                </a:cubicBezTo>
                <a:cubicBezTo>
                  <a:pt x="1066355" y="-8080"/>
                  <a:pt x="1289080" y="25976"/>
                  <a:pt x="1638183" y="0"/>
                </a:cubicBezTo>
                <a:cubicBezTo>
                  <a:pt x="1987286" y="-25976"/>
                  <a:pt x="1949781" y="16273"/>
                  <a:pt x="2158336" y="0"/>
                </a:cubicBezTo>
                <a:cubicBezTo>
                  <a:pt x="2366891" y="-16273"/>
                  <a:pt x="2468972" y="58264"/>
                  <a:pt x="2678489" y="0"/>
                </a:cubicBezTo>
                <a:cubicBezTo>
                  <a:pt x="2888006" y="-58264"/>
                  <a:pt x="3243213" y="73975"/>
                  <a:pt x="3431814" y="0"/>
                </a:cubicBezTo>
                <a:cubicBezTo>
                  <a:pt x="3620415" y="-73975"/>
                  <a:pt x="3726283" y="10906"/>
                  <a:pt x="3874242" y="0"/>
                </a:cubicBezTo>
                <a:cubicBezTo>
                  <a:pt x="4022201" y="-10906"/>
                  <a:pt x="4379285" y="33843"/>
                  <a:pt x="4627567" y="0"/>
                </a:cubicBezTo>
                <a:cubicBezTo>
                  <a:pt x="4875849" y="-33843"/>
                  <a:pt x="5012506" y="54520"/>
                  <a:pt x="5380892" y="0"/>
                </a:cubicBezTo>
                <a:cubicBezTo>
                  <a:pt x="5749278" y="-54520"/>
                  <a:pt x="5734833" y="39387"/>
                  <a:pt x="5978769" y="0"/>
                </a:cubicBezTo>
                <a:cubicBezTo>
                  <a:pt x="6222705" y="-39387"/>
                  <a:pt x="6476281" y="69849"/>
                  <a:pt x="6732094" y="0"/>
                </a:cubicBezTo>
                <a:cubicBezTo>
                  <a:pt x="6987908" y="-69849"/>
                  <a:pt x="7144556" y="43163"/>
                  <a:pt x="7252247" y="0"/>
                </a:cubicBezTo>
                <a:cubicBezTo>
                  <a:pt x="7359938" y="-43163"/>
                  <a:pt x="7519758" y="24806"/>
                  <a:pt x="7772400" y="0"/>
                </a:cubicBezTo>
                <a:cubicBezTo>
                  <a:pt x="7814801" y="271123"/>
                  <a:pt x="7764905" y="339182"/>
                  <a:pt x="7772400" y="634197"/>
                </a:cubicBezTo>
                <a:cubicBezTo>
                  <a:pt x="7779895" y="929212"/>
                  <a:pt x="7768752" y="962506"/>
                  <a:pt x="7772400" y="1232496"/>
                </a:cubicBezTo>
                <a:cubicBezTo>
                  <a:pt x="7776048" y="1502486"/>
                  <a:pt x="7713423" y="1629428"/>
                  <a:pt x="7772400" y="1830795"/>
                </a:cubicBezTo>
                <a:cubicBezTo>
                  <a:pt x="7831377" y="2032162"/>
                  <a:pt x="7697457" y="2197929"/>
                  <a:pt x="7772400" y="2464992"/>
                </a:cubicBezTo>
                <a:cubicBezTo>
                  <a:pt x="7847343" y="2732055"/>
                  <a:pt x="7750701" y="3313807"/>
                  <a:pt x="7772400" y="3589794"/>
                </a:cubicBezTo>
                <a:cubicBezTo>
                  <a:pt x="7563192" y="3652387"/>
                  <a:pt x="7379794" y="3531566"/>
                  <a:pt x="7096799" y="3589794"/>
                </a:cubicBezTo>
                <a:cubicBezTo>
                  <a:pt x="6813804" y="3648022"/>
                  <a:pt x="6809218" y="3578816"/>
                  <a:pt x="6654370" y="3589794"/>
                </a:cubicBezTo>
                <a:cubicBezTo>
                  <a:pt x="6499522" y="3600772"/>
                  <a:pt x="6186997" y="3518197"/>
                  <a:pt x="5901045" y="3589794"/>
                </a:cubicBezTo>
                <a:cubicBezTo>
                  <a:pt x="5615093" y="3661391"/>
                  <a:pt x="5528298" y="3555524"/>
                  <a:pt x="5303168" y="3589794"/>
                </a:cubicBezTo>
                <a:cubicBezTo>
                  <a:pt x="5078038" y="3624064"/>
                  <a:pt x="5062934" y="3585411"/>
                  <a:pt x="4860739" y="3589794"/>
                </a:cubicBezTo>
                <a:cubicBezTo>
                  <a:pt x="4658544" y="3594177"/>
                  <a:pt x="4473757" y="3564546"/>
                  <a:pt x="4262862" y="3589794"/>
                </a:cubicBezTo>
                <a:cubicBezTo>
                  <a:pt x="4051967" y="3615042"/>
                  <a:pt x="4017890" y="3556379"/>
                  <a:pt x="3898158" y="3589794"/>
                </a:cubicBezTo>
                <a:cubicBezTo>
                  <a:pt x="3778426" y="3623209"/>
                  <a:pt x="3615129" y="3568568"/>
                  <a:pt x="3533453" y="3589794"/>
                </a:cubicBezTo>
                <a:cubicBezTo>
                  <a:pt x="3451777" y="3611020"/>
                  <a:pt x="3135428" y="3548309"/>
                  <a:pt x="2935576" y="3589794"/>
                </a:cubicBezTo>
                <a:cubicBezTo>
                  <a:pt x="2735724" y="3631279"/>
                  <a:pt x="2606806" y="3554399"/>
                  <a:pt x="2493147" y="3589794"/>
                </a:cubicBezTo>
                <a:cubicBezTo>
                  <a:pt x="2379488" y="3625189"/>
                  <a:pt x="2030740" y="3569259"/>
                  <a:pt x="1817546" y="3589794"/>
                </a:cubicBezTo>
                <a:cubicBezTo>
                  <a:pt x="1604352" y="3610329"/>
                  <a:pt x="1547785" y="3562168"/>
                  <a:pt x="1375117" y="3589794"/>
                </a:cubicBezTo>
                <a:cubicBezTo>
                  <a:pt x="1202449" y="3617420"/>
                  <a:pt x="982435" y="3548646"/>
                  <a:pt x="699516" y="3589794"/>
                </a:cubicBezTo>
                <a:cubicBezTo>
                  <a:pt x="416597" y="3630942"/>
                  <a:pt x="182905" y="3570696"/>
                  <a:pt x="0" y="3589794"/>
                </a:cubicBezTo>
                <a:cubicBezTo>
                  <a:pt x="-45337" y="3402722"/>
                  <a:pt x="15826" y="3268593"/>
                  <a:pt x="0" y="2955597"/>
                </a:cubicBezTo>
                <a:cubicBezTo>
                  <a:pt x="-15826" y="2642601"/>
                  <a:pt x="2304" y="2519762"/>
                  <a:pt x="0" y="2321400"/>
                </a:cubicBezTo>
                <a:cubicBezTo>
                  <a:pt x="-2304" y="2123038"/>
                  <a:pt x="43729" y="1810937"/>
                  <a:pt x="0" y="1651305"/>
                </a:cubicBezTo>
                <a:cubicBezTo>
                  <a:pt x="-43729" y="1491673"/>
                  <a:pt x="25650" y="1325828"/>
                  <a:pt x="0" y="1088904"/>
                </a:cubicBezTo>
                <a:cubicBezTo>
                  <a:pt x="-25650" y="851980"/>
                  <a:pt x="125384" y="346286"/>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7" name="TextBox 6">
            <a:extLst>
              <a:ext uri="{FF2B5EF4-FFF2-40B4-BE49-F238E27FC236}">
                <a16:creationId xmlns:a16="http://schemas.microsoft.com/office/drawing/2014/main" id="{3F5E96B6-5347-3492-4ED4-F99CB0DFBB11}"/>
              </a:ext>
            </a:extLst>
          </p:cNvPr>
          <p:cNvSpPr txBox="1"/>
          <p:nvPr/>
        </p:nvSpPr>
        <p:spPr>
          <a:xfrm>
            <a:off x="815512" y="5082863"/>
            <a:ext cx="4444090" cy="1631216"/>
          </a:xfrm>
          <a:custGeom>
            <a:avLst/>
            <a:gdLst>
              <a:gd name="connsiteX0" fmla="*/ 0 w 4444090"/>
              <a:gd name="connsiteY0" fmla="*/ 0 h 1631216"/>
              <a:gd name="connsiteX1" fmla="*/ 511070 w 4444090"/>
              <a:gd name="connsiteY1" fmla="*/ 0 h 1631216"/>
              <a:gd name="connsiteX2" fmla="*/ 933259 w 4444090"/>
              <a:gd name="connsiteY2" fmla="*/ 0 h 1631216"/>
              <a:gd name="connsiteX3" fmla="*/ 1577652 w 4444090"/>
              <a:gd name="connsiteY3" fmla="*/ 0 h 1631216"/>
              <a:gd name="connsiteX4" fmla="*/ 2088722 w 4444090"/>
              <a:gd name="connsiteY4" fmla="*/ 0 h 1631216"/>
              <a:gd name="connsiteX5" fmla="*/ 2599793 w 4444090"/>
              <a:gd name="connsiteY5" fmla="*/ 0 h 1631216"/>
              <a:gd name="connsiteX6" fmla="*/ 3244186 w 4444090"/>
              <a:gd name="connsiteY6" fmla="*/ 0 h 1631216"/>
              <a:gd name="connsiteX7" fmla="*/ 3710815 w 4444090"/>
              <a:gd name="connsiteY7" fmla="*/ 0 h 1631216"/>
              <a:gd name="connsiteX8" fmla="*/ 4444090 w 4444090"/>
              <a:gd name="connsiteY8" fmla="*/ 0 h 1631216"/>
              <a:gd name="connsiteX9" fmla="*/ 4444090 w 4444090"/>
              <a:gd name="connsiteY9" fmla="*/ 576363 h 1631216"/>
              <a:gd name="connsiteX10" fmla="*/ 4444090 w 4444090"/>
              <a:gd name="connsiteY10" fmla="*/ 1087477 h 1631216"/>
              <a:gd name="connsiteX11" fmla="*/ 4444090 w 4444090"/>
              <a:gd name="connsiteY11" fmla="*/ 1631216 h 1631216"/>
              <a:gd name="connsiteX12" fmla="*/ 3844138 w 4444090"/>
              <a:gd name="connsiteY12" fmla="*/ 1631216 h 1631216"/>
              <a:gd name="connsiteX13" fmla="*/ 3199745 w 4444090"/>
              <a:gd name="connsiteY13" fmla="*/ 1631216 h 1631216"/>
              <a:gd name="connsiteX14" fmla="*/ 2555352 w 4444090"/>
              <a:gd name="connsiteY14" fmla="*/ 1631216 h 1631216"/>
              <a:gd name="connsiteX15" fmla="*/ 2088722 w 4444090"/>
              <a:gd name="connsiteY15" fmla="*/ 1631216 h 1631216"/>
              <a:gd name="connsiteX16" fmla="*/ 1533211 w 4444090"/>
              <a:gd name="connsiteY16" fmla="*/ 1631216 h 1631216"/>
              <a:gd name="connsiteX17" fmla="*/ 888818 w 4444090"/>
              <a:gd name="connsiteY17" fmla="*/ 1631216 h 1631216"/>
              <a:gd name="connsiteX18" fmla="*/ 0 w 4444090"/>
              <a:gd name="connsiteY18" fmla="*/ 1631216 h 1631216"/>
              <a:gd name="connsiteX19" fmla="*/ 0 w 4444090"/>
              <a:gd name="connsiteY19" fmla="*/ 1136414 h 1631216"/>
              <a:gd name="connsiteX20" fmla="*/ 0 w 4444090"/>
              <a:gd name="connsiteY20" fmla="*/ 625299 h 1631216"/>
              <a:gd name="connsiteX21" fmla="*/ 0 w 4444090"/>
              <a:gd name="connsiteY21" fmla="*/ 0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4090" h="1631216" extrusionOk="0">
                <a:moveTo>
                  <a:pt x="0" y="0"/>
                </a:moveTo>
                <a:cubicBezTo>
                  <a:pt x="116423" y="-3851"/>
                  <a:pt x="287837" y="8033"/>
                  <a:pt x="511070" y="0"/>
                </a:cubicBezTo>
                <a:cubicBezTo>
                  <a:pt x="734303" y="-8033"/>
                  <a:pt x="818971" y="3062"/>
                  <a:pt x="933259" y="0"/>
                </a:cubicBezTo>
                <a:cubicBezTo>
                  <a:pt x="1047547" y="-3062"/>
                  <a:pt x="1271805" y="66116"/>
                  <a:pt x="1577652" y="0"/>
                </a:cubicBezTo>
                <a:cubicBezTo>
                  <a:pt x="1883499" y="-66116"/>
                  <a:pt x="1962302" y="18671"/>
                  <a:pt x="2088722" y="0"/>
                </a:cubicBezTo>
                <a:cubicBezTo>
                  <a:pt x="2215142" y="-18671"/>
                  <a:pt x="2441937" y="27658"/>
                  <a:pt x="2599793" y="0"/>
                </a:cubicBezTo>
                <a:cubicBezTo>
                  <a:pt x="2757649" y="-27658"/>
                  <a:pt x="2982596" y="26241"/>
                  <a:pt x="3244186" y="0"/>
                </a:cubicBezTo>
                <a:cubicBezTo>
                  <a:pt x="3505776" y="-26241"/>
                  <a:pt x="3556787" y="10845"/>
                  <a:pt x="3710815" y="0"/>
                </a:cubicBezTo>
                <a:cubicBezTo>
                  <a:pt x="3864843" y="-10845"/>
                  <a:pt x="4185608" y="57192"/>
                  <a:pt x="4444090" y="0"/>
                </a:cubicBezTo>
                <a:cubicBezTo>
                  <a:pt x="4448895" y="162298"/>
                  <a:pt x="4401532" y="324098"/>
                  <a:pt x="4444090" y="576363"/>
                </a:cubicBezTo>
                <a:cubicBezTo>
                  <a:pt x="4486648" y="828628"/>
                  <a:pt x="4424137" y="945677"/>
                  <a:pt x="4444090" y="1087477"/>
                </a:cubicBezTo>
                <a:cubicBezTo>
                  <a:pt x="4464043" y="1229277"/>
                  <a:pt x="4441228" y="1431406"/>
                  <a:pt x="4444090" y="1631216"/>
                </a:cubicBezTo>
                <a:cubicBezTo>
                  <a:pt x="4184053" y="1672452"/>
                  <a:pt x="4017224" y="1616003"/>
                  <a:pt x="3844138" y="1631216"/>
                </a:cubicBezTo>
                <a:cubicBezTo>
                  <a:pt x="3671052" y="1646429"/>
                  <a:pt x="3453102" y="1627512"/>
                  <a:pt x="3199745" y="1631216"/>
                </a:cubicBezTo>
                <a:cubicBezTo>
                  <a:pt x="2946388" y="1634920"/>
                  <a:pt x="2690343" y="1568814"/>
                  <a:pt x="2555352" y="1631216"/>
                </a:cubicBezTo>
                <a:cubicBezTo>
                  <a:pt x="2420361" y="1693618"/>
                  <a:pt x="2310072" y="1616229"/>
                  <a:pt x="2088722" y="1631216"/>
                </a:cubicBezTo>
                <a:cubicBezTo>
                  <a:pt x="1867372" y="1646203"/>
                  <a:pt x="1702550" y="1597341"/>
                  <a:pt x="1533211" y="1631216"/>
                </a:cubicBezTo>
                <a:cubicBezTo>
                  <a:pt x="1363872" y="1665091"/>
                  <a:pt x="1142773" y="1562417"/>
                  <a:pt x="888818" y="1631216"/>
                </a:cubicBezTo>
                <a:cubicBezTo>
                  <a:pt x="634863" y="1700015"/>
                  <a:pt x="199438" y="1561914"/>
                  <a:pt x="0" y="1631216"/>
                </a:cubicBezTo>
                <a:cubicBezTo>
                  <a:pt x="-27273" y="1409478"/>
                  <a:pt x="33754" y="1355328"/>
                  <a:pt x="0" y="1136414"/>
                </a:cubicBezTo>
                <a:cubicBezTo>
                  <a:pt x="-33754" y="917500"/>
                  <a:pt x="49256" y="878187"/>
                  <a:pt x="0" y="625299"/>
                </a:cubicBezTo>
                <a:cubicBezTo>
                  <a:pt x="-49256" y="372411"/>
                  <a:pt x="41245" y="201106"/>
                  <a:pt x="0" y="0"/>
                </a:cubicBezTo>
                <a:close/>
              </a:path>
            </a:pathLst>
          </a:custGeom>
          <a:noFill/>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r>
              <a:rPr lang="en-US" sz="2000" b="1" dirty="0"/>
              <a:t>Instantaneous: </a:t>
            </a:r>
            <a:r>
              <a:rPr lang="en-US" sz="2000" dirty="0"/>
              <a:t>Decisions made only based on current state</a:t>
            </a:r>
          </a:p>
          <a:p>
            <a:endParaRPr lang="en-US" sz="2000" b="1" dirty="0"/>
          </a:p>
          <a:p>
            <a:r>
              <a:rPr lang="en-US" sz="2000" b="1" dirty="0"/>
              <a:t>Time-extended:</a:t>
            </a:r>
            <a:r>
              <a:rPr lang="en-US" sz="2000" dirty="0"/>
              <a:t> Planning over a finite time horizon</a:t>
            </a:r>
          </a:p>
        </p:txBody>
      </p:sp>
      <p:sp>
        <p:nvSpPr>
          <p:cNvPr id="8" name="TextBox 7">
            <a:extLst>
              <a:ext uri="{FF2B5EF4-FFF2-40B4-BE49-F238E27FC236}">
                <a16:creationId xmlns:a16="http://schemas.microsoft.com/office/drawing/2014/main" id="{67231B81-A8B9-9527-C6BD-1A556F00E8E4}"/>
              </a:ext>
            </a:extLst>
          </p:cNvPr>
          <p:cNvSpPr txBox="1"/>
          <p:nvPr/>
        </p:nvSpPr>
        <p:spPr>
          <a:xfrm>
            <a:off x="5882280" y="5082863"/>
            <a:ext cx="4845193" cy="1631216"/>
          </a:xfrm>
          <a:custGeom>
            <a:avLst/>
            <a:gdLst>
              <a:gd name="connsiteX0" fmla="*/ 0 w 4845193"/>
              <a:gd name="connsiteY0" fmla="*/ 0 h 1631216"/>
              <a:gd name="connsiteX1" fmla="*/ 489903 w 4845193"/>
              <a:gd name="connsiteY1" fmla="*/ 0 h 1631216"/>
              <a:gd name="connsiteX2" fmla="*/ 882902 w 4845193"/>
              <a:gd name="connsiteY2" fmla="*/ 0 h 1631216"/>
              <a:gd name="connsiteX3" fmla="*/ 1518160 w 4845193"/>
              <a:gd name="connsiteY3" fmla="*/ 0 h 1631216"/>
              <a:gd name="connsiteX4" fmla="*/ 2008063 w 4845193"/>
              <a:gd name="connsiteY4" fmla="*/ 0 h 1631216"/>
              <a:gd name="connsiteX5" fmla="*/ 2497966 w 4845193"/>
              <a:gd name="connsiteY5" fmla="*/ 0 h 1631216"/>
              <a:gd name="connsiteX6" fmla="*/ 3133225 w 4845193"/>
              <a:gd name="connsiteY6" fmla="*/ 0 h 1631216"/>
              <a:gd name="connsiteX7" fmla="*/ 3574676 w 4845193"/>
              <a:gd name="connsiteY7" fmla="*/ 0 h 1631216"/>
              <a:gd name="connsiteX8" fmla="*/ 4209934 w 4845193"/>
              <a:gd name="connsiteY8" fmla="*/ 0 h 1631216"/>
              <a:gd name="connsiteX9" fmla="*/ 4845193 w 4845193"/>
              <a:gd name="connsiteY9" fmla="*/ 0 h 1631216"/>
              <a:gd name="connsiteX10" fmla="*/ 4845193 w 4845193"/>
              <a:gd name="connsiteY10" fmla="*/ 543739 h 1631216"/>
              <a:gd name="connsiteX11" fmla="*/ 4845193 w 4845193"/>
              <a:gd name="connsiteY11" fmla="*/ 1087477 h 1631216"/>
              <a:gd name="connsiteX12" fmla="*/ 4845193 w 4845193"/>
              <a:gd name="connsiteY12" fmla="*/ 1631216 h 1631216"/>
              <a:gd name="connsiteX13" fmla="*/ 4452194 w 4845193"/>
              <a:gd name="connsiteY13" fmla="*/ 1631216 h 1631216"/>
              <a:gd name="connsiteX14" fmla="*/ 3816935 w 4845193"/>
              <a:gd name="connsiteY14" fmla="*/ 1631216 h 1631216"/>
              <a:gd name="connsiteX15" fmla="*/ 3375484 w 4845193"/>
              <a:gd name="connsiteY15" fmla="*/ 1631216 h 1631216"/>
              <a:gd name="connsiteX16" fmla="*/ 2837130 w 4845193"/>
              <a:gd name="connsiteY16" fmla="*/ 1631216 h 1631216"/>
              <a:gd name="connsiteX17" fmla="*/ 2201871 w 4845193"/>
              <a:gd name="connsiteY17" fmla="*/ 1631216 h 1631216"/>
              <a:gd name="connsiteX18" fmla="*/ 1663516 w 4845193"/>
              <a:gd name="connsiteY18" fmla="*/ 1631216 h 1631216"/>
              <a:gd name="connsiteX19" fmla="*/ 1270517 w 4845193"/>
              <a:gd name="connsiteY19" fmla="*/ 1631216 h 1631216"/>
              <a:gd name="connsiteX20" fmla="*/ 829066 w 4845193"/>
              <a:gd name="connsiteY20" fmla="*/ 1631216 h 1631216"/>
              <a:gd name="connsiteX21" fmla="*/ 0 w 4845193"/>
              <a:gd name="connsiteY21" fmla="*/ 1631216 h 1631216"/>
              <a:gd name="connsiteX22" fmla="*/ 0 w 4845193"/>
              <a:gd name="connsiteY22" fmla="*/ 1087477 h 1631216"/>
              <a:gd name="connsiteX23" fmla="*/ 0 w 4845193"/>
              <a:gd name="connsiteY23" fmla="*/ 543739 h 1631216"/>
              <a:gd name="connsiteX24" fmla="*/ 0 w 4845193"/>
              <a:gd name="connsiteY24" fmla="*/ 0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5193" h="1631216" extrusionOk="0">
                <a:moveTo>
                  <a:pt x="0" y="0"/>
                </a:moveTo>
                <a:cubicBezTo>
                  <a:pt x="202167" y="-10797"/>
                  <a:pt x="283373" y="57132"/>
                  <a:pt x="489903" y="0"/>
                </a:cubicBezTo>
                <a:cubicBezTo>
                  <a:pt x="696433" y="-57132"/>
                  <a:pt x="781742" y="26084"/>
                  <a:pt x="882902" y="0"/>
                </a:cubicBezTo>
                <a:cubicBezTo>
                  <a:pt x="984062" y="-26084"/>
                  <a:pt x="1380801" y="14617"/>
                  <a:pt x="1518160" y="0"/>
                </a:cubicBezTo>
                <a:cubicBezTo>
                  <a:pt x="1655519" y="-14617"/>
                  <a:pt x="1824593" y="49120"/>
                  <a:pt x="2008063" y="0"/>
                </a:cubicBezTo>
                <a:cubicBezTo>
                  <a:pt x="2191533" y="-49120"/>
                  <a:pt x="2322801" y="37724"/>
                  <a:pt x="2497966" y="0"/>
                </a:cubicBezTo>
                <a:cubicBezTo>
                  <a:pt x="2673131" y="-37724"/>
                  <a:pt x="2922507" y="53026"/>
                  <a:pt x="3133225" y="0"/>
                </a:cubicBezTo>
                <a:cubicBezTo>
                  <a:pt x="3343943" y="-53026"/>
                  <a:pt x="3360712" y="41937"/>
                  <a:pt x="3574676" y="0"/>
                </a:cubicBezTo>
                <a:cubicBezTo>
                  <a:pt x="3788640" y="-41937"/>
                  <a:pt x="3985909" y="1292"/>
                  <a:pt x="4209934" y="0"/>
                </a:cubicBezTo>
                <a:cubicBezTo>
                  <a:pt x="4433959" y="-1292"/>
                  <a:pt x="4698921" y="22549"/>
                  <a:pt x="4845193" y="0"/>
                </a:cubicBezTo>
                <a:cubicBezTo>
                  <a:pt x="4899403" y="233640"/>
                  <a:pt x="4795932" y="365168"/>
                  <a:pt x="4845193" y="543739"/>
                </a:cubicBezTo>
                <a:cubicBezTo>
                  <a:pt x="4894454" y="722310"/>
                  <a:pt x="4839937" y="893110"/>
                  <a:pt x="4845193" y="1087477"/>
                </a:cubicBezTo>
                <a:cubicBezTo>
                  <a:pt x="4850449" y="1281844"/>
                  <a:pt x="4813088" y="1497410"/>
                  <a:pt x="4845193" y="1631216"/>
                </a:cubicBezTo>
                <a:cubicBezTo>
                  <a:pt x="4698667" y="1671011"/>
                  <a:pt x="4566513" y="1606112"/>
                  <a:pt x="4452194" y="1631216"/>
                </a:cubicBezTo>
                <a:cubicBezTo>
                  <a:pt x="4337875" y="1656320"/>
                  <a:pt x="4122608" y="1584458"/>
                  <a:pt x="3816935" y="1631216"/>
                </a:cubicBezTo>
                <a:cubicBezTo>
                  <a:pt x="3511262" y="1677974"/>
                  <a:pt x="3539509" y="1603329"/>
                  <a:pt x="3375484" y="1631216"/>
                </a:cubicBezTo>
                <a:cubicBezTo>
                  <a:pt x="3211459" y="1659103"/>
                  <a:pt x="3081315" y="1589137"/>
                  <a:pt x="2837130" y="1631216"/>
                </a:cubicBezTo>
                <a:cubicBezTo>
                  <a:pt x="2592945" y="1673295"/>
                  <a:pt x="2338308" y="1593548"/>
                  <a:pt x="2201871" y="1631216"/>
                </a:cubicBezTo>
                <a:cubicBezTo>
                  <a:pt x="2065434" y="1668884"/>
                  <a:pt x="1926712" y="1570381"/>
                  <a:pt x="1663516" y="1631216"/>
                </a:cubicBezTo>
                <a:cubicBezTo>
                  <a:pt x="1400321" y="1692051"/>
                  <a:pt x="1421746" y="1605255"/>
                  <a:pt x="1270517" y="1631216"/>
                </a:cubicBezTo>
                <a:cubicBezTo>
                  <a:pt x="1119288" y="1657177"/>
                  <a:pt x="952438" y="1594272"/>
                  <a:pt x="829066" y="1631216"/>
                </a:cubicBezTo>
                <a:cubicBezTo>
                  <a:pt x="705694" y="1668160"/>
                  <a:pt x="378317" y="1556556"/>
                  <a:pt x="0" y="1631216"/>
                </a:cubicBezTo>
                <a:cubicBezTo>
                  <a:pt x="-11846" y="1492775"/>
                  <a:pt x="27682" y="1344212"/>
                  <a:pt x="0" y="1087477"/>
                </a:cubicBezTo>
                <a:cubicBezTo>
                  <a:pt x="-27682" y="830742"/>
                  <a:pt x="29898" y="694681"/>
                  <a:pt x="0" y="543739"/>
                </a:cubicBezTo>
                <a:cubicBezTo>
                  <a:pt x="-29898" y="392797"/>
                  <a:pt x="18307" y="217333"/>
                  <a:pt x="0" y="0"/>
                </a:cubicBezTo>
                <a:close/>
              </a:path>
            </a:pathLst>
          </a:custGeom>
          <a:noFill/>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r>
              <a:rPr lang="en-US" sz="2000" b="1" dirty="0"/>
              <a:t>Offline: </a:t>
            </a:r>
            <a:r>
              <a:rPr lang="en-US" sz="2000" dirty="0"/>
              <a:t>Assignments and planning done based on simulation / model</a:t>
            </a:r>
          </a:p>
          <a:p>
            <a:endParaRPr lang="en-US" sz="2000" b="1" dirty="0"/>
          </a:p>
          <a:p>
            <a:r>
              <a:rPr lang="en-US" sz="2000" b="1" dirty="0"/>
              <a:t>Online: </a:t>
            </a:r>
            <a:r>
              <a:rPr lang="en-US" sz="2000" dirty="0"/>
              <a:t>Assignments and planning dynamically adjusted</a:t>
            </a:r>
          </a:p>
        </p:txBody>
      </p:sp>
    </p:spTree>
    <p:extLst>
      <p:ext uri="{BB962C8B-B14F-4D97-AF65-F5344CB8AC3E}">
        <p14:creationId xmlns:p14="http://schemas.microsoft.com/office/powerpoint/2010/main" val="243100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DBD0B-27CC-3728-832E-35458D51516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01321BB-4C72-514D-6686-FEE372CA5546}"/>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21F98BBB-B23B-434C-B8F9-886B831E737B}"/>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8EC782CC-C17F-78A6-34A7-1CDD53366C21}"/>
              </a:ext>
            </a:extLst>
          </p:cNvPr>
          <p:cNvSpPr>
            <a:spLocks noChangeArrowheads="1"/>
          </p:cNvSpPr>
          <p:nvPr/>
        </p:nvSpPr>
        <p:spPr bwMode="auto">
          <a:xfrm>
            <a:off x="-1" y="514350"/>
            <a:ext cx="9426389"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Task Assignment: Taxonomies</a:t>
            </a:r>
          </a:p>
        </p:txBody>
      </p:sp>
      <p:pic>
        <p:nvPicPr>
          <p:cNvPr id="4" name="Picture 3">
            <a:extLst>
              <a:ext uri="{FF2B5EF4-FFF2-40B4-BE49-F238E27FC236}">
                <a16:creationId xmlns:a16="http://schemas.microsoft.com/office/drawing/2014/main" id="{8BFB5D68-5720-772D-6812-E5E58B6D1CE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51937" y="1267056"/>
            <a:ext cx="8888127" cy="5430645"/>
          </a:xfrm>
          <a:custGeom>
            <a:avLst/>
            <a:gdLst>
              <a:gd name="connsiteX0" fmla="*/ 0 w 8888127"/>
              <a:gd name="connsiteY0" fmla="*/ 0 h 5430645"/>
              <a:gd name="connsiteX1" fmla="*/ 770304 w 8888127"/>
              <a:gd name="connsiteY1" fmla="*/ 0 h 5430645"/>
              <a:gd name="connsiteX2" fmla="*/ 1540609 w 8888127"/>
              <a:gd name="connsiteY2" fmla="*/ 0 h 5430645"/>
              <a:gd name="connsiteX3" fmla="*/ 2133150 w 8888127"/>
              <a:gd name="connsiteY3" fmla="*/ 0 h 5430645"/>
              <a:gd name="connsiteX4" fmla="*/ 2814574 w 8888127"/>
              <a:gd name="connsiteY4" fmla="*/ 0 h 5430645"/>
              <a:gd name="connsiteX5" fmla="*/ 3407115 w 8888127"/>
              <a:gd name="connsiteY5" fmla="*/ 0 h 5430645"/>
              <a:gd name="connsiteX6" fmla="*/ 3999657 w 8888127"/>
              <a:gd name="connsiteY6" fmla="*/ 0 h 5430645"/>
              <a:gd name="connsiteX7" fmla="*/ 4592199 w 8888127"/>
              <a:gd name="connsiteY7" fmla="*/ 0 h 5430645"/>
              <a:gd name="connsiteX8" fmla="*/ 4918097 w 8888127"/>
              <a:gd name="connsiteY8" fmla="*/ 0 h 5430645"/>
              <a:gd name="connsiteX9" fmla="*/ 5599520 w 8888127"/>
              <a:gd name="connsiteY9" fmla="*/ 0 h 5430645"/>
              <a:gd name="connsiteX10" fmla="*/ 5925418 w 8888127"/>
              <a:gd name="connsiteY10" fmla="*/ 0 h 5430645"/>
              <a:gd name="connsiteX11" fmla="*/ 6517960 w 8888127"/>
              <a:gd name="connsiteY11" fmla="*/ 0 h 5430645"/>
              <a:gd name="connsiteX12" fmla="*/ 7288264 w 8888127"/>
              <a:gd name="connsiteY12" fmla="*/ 0 h 5430645"/>
              <a:gd name="connsiteX13" fmla="*/ 8058568 w 8888127"/>
              <a:gd name="connsiteY13" fmla="*/ 0 h 5430645"/>
              <a:gd name="connsiteX14" fmla="*/ 8888127 w 8888127"/>
              <a:gd name="connsiteY14" fmla="*/ 0 h 5430645"/>
              <a:gd name="connsiteX15" fmla="*/ 8888127 w 8888127"/>
              <a:gd name="connsiteY15" fmla="*/ 488758 h 5430645"/>
              <a:gd name="connsiteX16" fmla="*/ 8888127 w 8888127"/>
              <a:gd name="connsiteY16" fmla="*/ 923210 h 5430645"/>
              <a:gd name="connsiteX17" fmla="*/ 8888127 w 8888127"/>
              <a:gd name="connsiteY17" fmla="*/ 1466274 h 5430645"/>
              <a:gd name="connsiteX18" fmla="*/ 8888127 w 8888127"/>
              <a:gd name="connsiteY18" fmla="*/ 2009339 h 5430645"/>
              <a:gd name="connsiteX19" fmla="*/ 8888127 w 8888127"/>
              <a:gd name="connsiteY19" fmla="*/ 2498097 h 5430645"/>
              <a:gd name="connsiteX20" fmla="*/ 8888127 w 8888127"/>
              <a:gd name="connsiteY20" fmla="*/ 3149774 h 5430645"/>
              <a:gd name="connsiteX21" fmla="*/ 8888127 w 8888127"/>
              <a:gd name="connsiteY21" fmla="*/ 3584226 h 5430645"/>
              <a:gd name="connsiteX22" fmla="*/ 8888127 w 8888127"/>
              <a:gd name="connsiteY22" fmla="*/ 4235903 h 5430645"/>
              <a:gd name="connsiteX23" fmla="*/ 8888127 w 8888127"/>
              <a:gd name="connsiteY23" fmla="*/ 4670355 h 5430645"/>
              <a:gd name="connsiteX24" fmla="*/ 8888127 w 8888127"/>
              <a:gd name="connsiteY24" fmla="*/ 5430645 h 5430645"/>
              <a:gd name="connsiteX25" fmla="*/ 8117823 w 8888127"/>
              <a:gd name="connsiteY25" fmla="*/ 5430645 h 5430645"/>
              <a:gd name="connsiteX26" fmla="*/ 7614162 w 8888127"/>
              <a:gd name="connsiteY26" fmla="*/ 5430645 h 5430645"/>
              <a:gd name="connsiteX27" fmla="*/ 6932739 w 8888127"/>
              <a:gd name="connsiteY27" fmla="*/ 5430645 h 5430645"/>
              <a:gd name="connsiteX28" fmla="*/ 6606841 w 8888127"/>
              <a:gd name="connsiteY28" fmla="*/ 5430645 h 5430645"/>
              <a:gd name="connsiteX29" fmla="*/ 5836537 w 8888127"/>
              <a:gd name="connsiteY29" fmla="*/ 5430645 h 5430645"/>
              <a:gd name="connsiteX30" fmla="*/ 5332876 w 8888127"/>
              <a:gd name="connsiteY30" fmla="*/ 5430645 h 5430645"/>
              <a:gd name="connsiteX31" fmla="*/ 4740334 w 8888127"/>
              <a:gd name="connsiteY31" fmla="*/ 5430645 h 5430645"/>
              <a:gd name="connsiteX32" fmla="*/ 4325555 w 8888127"/>
              <a:gd name="connsiteY32" fmla="*/ 5430645 h 5430645"/>
              <a:gd name="connsiteX33" fmla="*/ 3644132 w 8888127"/>
              <a:gd name="connsiteY33" fmla="*/ 5430645 h 5430645"/>
              <a:gd name="connsiteX34" fmla="*/ 2873828 w 8888127"/>
              <a:gd name="connsiteY34" fmla="*/ 5430645 h 5430645"/>
              <a:gd name="connsiteX35" fmla="*/ 2370167 w 8888127"/>
              <a:gd name="connsiteY35" fmla="*/ 5430645 h 5430645"/>
              <a:gd name="connsiteX36" fmla="*/ 1599863 w 8888127"/>
              <a:gd name="connsiteY36" fmla="*/ 5430645 h 5430645"/>
              <a:gd name="connsiteX37" fmla="*/ 1007321 w 8888127"/>
              <a:gd name="connsiteY37" fmla="*/ 5430645 h 5430645"/>
              <a:gd name="connsiteX38" fmla="*/ 0 w 8888127"/>
              <a:gd name="connsiteY38" fmla="*/ 5430645 h 5430645"/>
              <a:gd name="connsiteX39" fmla="*/ 0 w 8888127"/>
              <a:gd name="connsiteY39" fmla="*/ 4778968 h 5430645"/>
              <a:gd name="connsiteX40" fmla="*/ 0 w 8888127"/>
              <a:gd name="connsiteY40" fmla="*/ 4235903 h 5430645"/>
              <a:gd name="connsiteX41" fmla="*/ 0 w 8888127"/>
              <a:gd name="connsiteY41" fmla="*/ 3638532 h 5430645"/>
              <a:gd name="connsiteX42" fmla="*/ 0 w 8888127"/>
              <a:gd name="connsiteY42" fmla="*/ 3041161 h 5430645"/>
              <a:gd name="connsiteX43" fmla="*/ 0 w 8888127"/>
              <a:gd name="connsiteY43" fmla="*/ 2389484 h 5430645"/>
              <a:gd name="connsiteX44" fmla="*/ 0 w 8888127"/>
              <a:gd name="connsiteY44" fmla="*/ 2009339 h 5430645"/>
              <a:gd name="connsiteX45" fmla="*/ 0 w 8888127"/>
              <a:gd name="connsiteY45" fmla="*/ 1629193 h 5430645"/>
              <a:gd name="connsiteX46" fmla="*/ 0 w 8888127"/>
              <a:gd name="connsiteY46" fmla="*/ 977516 h 5430645"/>
              <a:gd name="connsiteX47" fmla="*/ 0 w 8888127"/>
              <a:gd name="connsiteY47" fmla="*/ 488758 h 5430645"/>
              <a:gd name="connsiteX48" fmla="*/ 0 w 8888127"/>
              <a:gd name="connsiteY48" fmla="*/ 0 h 543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888127" h="5430645" fill="none" extrusionOk="0">
                <a:moveTo>
                  <a:pt x="0" y="0"/>
                </a:moveTo>
                <a:cubicBezTo>
                  <a:pt x="241648" y="-37033"/>
                  <a:pt x="390630" y="58147"/>
                  <a:pt x="770304" y="0"/>
                </a:cubicBezTo>
                <a:cubicBezTo>
                  <a:pt x="1149978" y="-58147"/>
                  <a:pt x="1233864" y="54458"/>
                  <a:pt x="1540609" y="0"/>
                </a:cubicBezTo>
                <a:cubicBezTo>
                  <a:pt x="1847355" y="-54458"/>
                  <a:pt x="1967819" y="50024"/>
                  <a:pt x="2133150" y="0"/>
                </a:cubicBezTo>
                <a:cubicBezTo>
                  <a:pt x="2298481" y="-50024"/>
                  <a:pt x="2482915" y="10202"/>
                  <a:pt x="2814574" y="0"/>
                </a:cubicBezTo>
                <a:cubicBezTo>
                  <a:pt x="3146233" y="-10202"/>
                  <a:pt x="3175170" y="57423"/>
                  <a:pt x="3407115" y="0"/>
                </a:cubicBezTo>
                <a:cubicBezTo>
                  <a:pt x="3639060" y="-57423"/>
                  <a:pt x="3839459" y="69481"/>
                  <a:pt x="3999657" y="0"/>
                </a:cubicBezTo>
                <a:cubicBezTo>
                  <a:pt x="4159855" y="-69481"/>
                  <a:pt x="4450653" y="25354"/>
                  <a:pt x="4592199" y="0"/>
                </a:cubicBezTo>
                <a:cubicBezTo>
                  <a:pt x="4733745" y="-25354"/>
                  <a:pt x="4830883" y="20898"/>
                  <a:pt x="4918097" y="0"/>
                </a:cubicBezTo>
                <a:cubicBezTo>
                  <a:pt x="5005311" y="-20898"/>
                  <a:pt x="5399625" y="64452"/>
                  <a:pt x="5599520" y="0"/>
                </a:cubicBezTo>
                <a:cubicBezTo>
                  <a:pt x="5799415" y="-64452"/>
                  <a:pt x="5860233" y="9879"/>
                  <a:pt x="5925418" y="0"/>
                </a:cubicBezTo>
                <a:cubicBezTo>
                  <a:pt x="5990603" y="-9879"/>
                  <a:pt x="6311452" y="51207"/>
                  <a:pt x="6517960" y="0"/>
                </a:cubicBezTo>
                <a:cubicBezTo>
                  <a:pt x="6724468" y="-51207"/>
                  <a:pt x="7006534" y="64083"/>
                  <a:pt x="7288264" y="0"/>
                </a:cubicBezTo>
                <a:cubicBezTo>
                  <a:pt x="7569994" y="-64083"/>
                  <a:pt x="7759700" y="88005"/>
                  <a:pt x="8058568" y="0"/>
                </a:cubicBezTo>
                <a:cubicBezTo>
                  <a:pt x="8357436" y="-88005"/>
                  <a:pt x="8619513" y="75354"/>
                  <a:pt x="8888127" y="0"/>
                </a:cubicBezTo>
                <a:cubicBezTo>
                  <a:pt x="8909714" y="215642"/>
                  <a:pt x="8869162" y="254259"/>
                  <a:pt x="8888127" y="488758"/>
                </a:cubicBezTo>
                <a:cubicBezTo>
                  <a:pt x="8907092" y="723257"/>
                  <a:pt x="8881410" y="715390"/>
                  <a:pt x="8888127" y="923210"/>
                </a:cubicBezTo>
                <a:cubicBezTo>
                  <a:pt x="8894844" y="1131030"/>
                  <a:pt x="8868079" y="1308664"/>
                  <a:pt x="8888127" y="1466274"/>
                </a:cubicBezTo>
                <a:cubicBezTo>
                  <a:pt x="8908175" y="1623884"/>
                  <a:pt x="8860612" y="1784442"/>
                  <a:pt x="8888127" y="2009339"/>
                </a:cubicBezTo>
                <a:cubicBezTo>
                  <a:pt x="8915642" y="2234237"/>
                  <a:pt x="8861943" y="2283593"/>
                  <a:pt x="8888127" y="2498097"/>
                </a:cubicBezTo>
                <a:cubicBezTo>
                  <a:pt x="8914311" y="2712601"/>
                  <a:pt x="8855680" y="2860323"/>
                  <a:pt x="8888127" y="3149774"/>
                </a:cubicBezTo>
                <a:cubicBezTo>
                  <a:pt x="8920574" y="3439225"/>
                  <a:pt x="8841806" y="3380083"/>
                  <a:pt x="8888127" y="3584226"/>
                </a:cubicBezTo>
                <a:cubicBezTo>
                  <a:pt x="8934448" y="3788369"/>
                  <a:pt x="8887144" y="4004620"/>
                  <a:pt x="8888127" y="4235903"/>
                </a:cubicBezTo>
                <a:cubicBezTo>
                  <a:pt x="8889110" y="4467186"/>
                  <a:pt x="8839848" y="4499484"/>
                  <a:pt x="8888127" y="4670355"/>
                </a:cubicBezTo>
                <a:cubicBezTo>
                  <a:pt x="8936406" y="4841226"/>
                  <a:pt x="8830928" y="5135271"/>
                  <a:pt x="8888127" y="5430645"/>
                </a:cubicBezTo>
                <a:cubicBezTo>
                  <a:pt x="8732657" y="5503795"/>
                  <a:pt x="8316513" y="5393395"/>
                  <a:pt x="8117823" y="5430645"/>
                </a:cubicBezTo>
                <a:cubicBezTo>
                  <a:pt x="7919133" y="5467895"/>
                  <a:pt x="7715339" y="5377241"/>
                  <a:pt x="7614162" y="5430645"/>
                </a:cubicBezTo>
                <a:cubicBezTo>
                  <a:pt x="7512985" y="5484049"/>
                  <a:pt x="7229704" y="5388377"/>
                  <a:pt x="6932739" y="5430645"/>
                </a:cubicBezTo>
                <a:cubicBezTo>
                  <a:pt x="6635774" y="5472913"/>
                  <a:pt x="6728697" y="5406427"/>
                  <a:pt x="6606841" y="5430645"/>
                </a:cubicBezTo>
                <a:cubicBezTo>
                  <a:pt x="6484985" y="5454863"/>
                  <a:pt x="6147283" y="5390034"/>
                  <a:pt x="5836537" y="5430645"/>
                </a:cubicBezTo>
                <a:cubicBezTo>
                  <a:pt x="5525791" y="5471256"/>
                  <a:pt x="5443954" y="5370889"/>
                  <a:pt x="5332876" y="5430645"/>
                </a:cubicBezTo>
                <a:cubicBezTo>
                  <a:pt x="5221798" y="5490401"/>
                  <a:pt x="4937081" y="5409262"/>
                  <a:pt x="4740334" y="5430645"/>
                </a:cubicBezTo>
                <a:cubicBezTo>
                  <a:pt x="4543587" y="5452028"/>
                  <a:pt x="4523398" y="5388074"/>
                  <a:pt x="4325555" y="5430645"/>
                </a:cubicBezTo>
                <a:cubicBezTo>
                  <a:pt x="4127712" y="5473216"/>
                  <a:pt x="3910910" y="5382771"/>
                  <a:pt x="3644132" y="5430645"/>
                </a:cubicBezTo>
                <a:cubicBezTo>
                  <a:pt x="3377354" y="5478519"/>
                  <a:pt x="3066353" y="5387861"/>
                  <a:pt x="2873828" y="5430645"/>
                </a:cubicBezTo>
                <a:cubicBezTo>
                  <a:pt x="2681303" y="5473429"/>
                  <a:pt x="2571907" y="5382486"/>
                  <a:pt x="2370167" y="5430645"/>
                </a:cubicBezTo>
                <a:cubicBezTo>
                  <a:pt x="2168427" y="5478804"/>
                  <a:pt x="1803803" y="5395897"/>
                  <a:pt x="1599863" y="5430645"/>
                </a:cubicBezTo>
                <a:cubicBezTo>
                  <a:pt x="1395923" y="5465393"/>
                  <a:pt x="1297856" y="5373953"/>
                  <a:pt x="1007321" y="5430645"/>
                </a:cubicBezTo>
                <a:cubicBezTo>
                  <a:pt x="716786" y="5487337"/>
                  <a:pt x="254676" y="5378989"/>
                  <a:pt x="0" y="5430645"/>
                </a:cubicBezTo>
                <a:cubicBezTo>
                  <a:pt x="-73109" y="5267193"/>
                  <a:pt x="56836" y="4984703"/>
                  <a:pt x="0" y="4778968"/>
                </a:cubicBezTo>
                <a:cubicBezTo>
                  <a:pt x="-56836" y="4573233"/>
                  <a:pt x="11025" y="4498126"/>
                  <a:pt x="0" y="4235903"/>
                </a:cubicBezTo>
                <a:cubicBezTo>
                  <a:pt x="-11025" y="3973681"/>
                  <a:pt x="53262" y="3913942"/>
                  <a:pt x="0" y="3638532"/>
                </a:cubicBezTo>
                <a:cubicBezTo>
                  <a:pt x="-53262" y="3363122"/>
                  <a:pt x="37271" y="3227604"/>
                  <a:pt x="0" y="3041161"/>
                </a:cubicBezTo>
                <a:cubicBezTo>
                  <a:pt x="-37271" y="2854718"/>
                  <a:pt x="618" y="2668402"/>
                  <a:pt x="0" y="2389484"/>
                </a:cubicBezTo>
                <a:cubicBezTo>
                  <a:pt x="-618" y="2110566"/>
                  <a:pt x="26861" y="2188395"/>
                  <a:pt x="0" y="2009339"/>
                </a:cubicBezTo>
                <a:cubicBezTo>
                  <a:pt x="-26861" y="1830284"/>
                  <a:pt x="17551" y="1763132"/>
                  <a:pt x="0" y="1629193"/>
                </a:cubicBezTo>
                <a:cubicBezTo>
                  <a:pt x="-17551" y="1495254"/>
                  <a:pt x="30275" y="1149814"/>
                  <a:pt x="0" y="977516"/>
                </a:cubicBezTo>
                <a:cubicBezTo>
                  <a:pt x="-30275" y="805218"/>
                  <a:pt x="42341" y="618888"/>
                  <a:pt x="0" y="488758"/>
                </a:cubicBezTo>
                <a:cubicBezTo>
                  <a:pt x="-42341" y="358628"/>
                  <a:pt x="8129" y="148434"/>
                  <a:pt x="0" y="0"/>
                </a:cubicBezTo>
                <a:close/>
              </a:path>
              <a:path w="8888127" h="5430645" stroke="0" extrusionOk="0">
                <a:moveTo>
                  <a:pt x="0" y="0"/>
                </a:moveTo>
                <a:cubicBezTo>
                  <a:pt x="222457" y="-20534"/>
                  <a:pt x="324340" y="48951"/>
                  <a:pt x="503661" y="0"/>
                </a:cubicBezTo>
                <a:cubicBezTo>
                  <a:pt x="682982" y="-48951"/>
                  <a:pt x="722798" y="6511"/>
                  <a:pt x="829559" y="0"/>
                </a:cubicBezTo>
                <a:cubicBezTo>
                  <a:pt x="936320" y="-6511"/>
                  <a:pt x="1406470" y="45820"/>
                  <a:pt x="1599863" y="0"/>
                </a:cubicBezTo>
                <a:cubicBezTo>
                  <a:pt x="1793256" y="-45820"/>
                  <a:pt x="1943095" y="52514"/>
                  <a:pt x="2103523" y="0"/>
                </a:cubicBezTo>
                <a:cubicBezTo>
                  <a:pt x="2263951" y="-52514"/>
                  <a:pt x="2452705" y="13250"/>
                  <a:pt x="2607184" y="0"/>
                </a:cubicBezTo>
                <a:cubicBezTo>
                  <a:pt x="2761663" y="-13250"/>
                  <a:pt x="3205567" y="91869"/>
                  <a:pt x="3377488" y="0"/>
                </a:cubicBezTo>
                <a:cubicBezTo>
                  <a:pt x="3549409" y="-91869"/>
                  <a:pt x="3667854" y="33334"/>
                  <a:pt x="3792268" y="0"/>
                </a:cubicBezTo>
                <a:cubicBezTo>
                  <a:pt x="3916682" y="-33334"/>
                  <a:pt x="4207156" y="26330"/>
                  <a:pt x="4562572" y="0"/>
                </a:cubicBezTo>
                <a:cubicBezTo>
                  <a:pt x="4917988" y="-26330"/>
                  <a:pt x="5116467" y="78922"/>
                  <a:pt x="5332876" y="0"/>
                </a:cubicBezTo>
                <a:cubicBezTo>
                  <a:pt x="5549285" y="-78922"/>
                  <a:pt x="5652923" y="49946"/>
                  <a:pt x="5925418" y="0"/>
                </a:cubicBezTo>
                <a:cubicBezTo>
                  <a:pt x="6197913" y="-49946"/>
                  <a:pt x="6319662" y="87700"/>
                  <a:pt x="6695722" y="0"/>
                </a:cubicBezTo>
                <a:cubicBezTo>
                  <a:pt x="7071782" y="-87700"/>
                  <a:pt x="6961713" y="23856"/>
                  <a:pt x="7199383" y="0"/>
                </a:cubicBezTo>
                <a:cubicBezTo>
                  <a:pt x="7437053" y="-23856"/>
                  <a:pt x="7544661" y="44368"/>
                  <a:pt x="7703043" y="0"/>
                </a:cubicBezTo>
                <a:cubicBezTo>
                  <a:pt x="7861425" y="-44368"/>
                  <a:pt x="8139520" y="81555"/>
                  <a:pt x="8384466" y="0"/>
                </a:cubicBezTo>
                <a:cubicBezTo>
                  <a:pt x="8629412" y="-81555"/>
                  <a:pt x="8735237" y="35148"/>
                  <a:pt x="8888127" y="0"/>
                </a:cubicBezTo>
                <a:cubicBezTo>
                  <a:pt x="8956562" y="234990"/>
                  <a:pt x="8861653" y="343525"/>
                  <a:pt x="8888127" y="651677"/>
                </a:cubicBezTo>
                <a:cubicBezTo>
                  <a:pt x="8914601" y="959829"/>
                  <a:pt x="8828567" y="1005037"/>
                  <a:pt x="8888127" y="1249048"/>
                </a:cubicBezTo>
                <a:cubicBezTo>
                  <a:pt x="8947687" y="1493059"/>
                  <a:pt x="8823795" y="1630051"/>
                  <a:pt x="8888127" y="1846419"/>
                </a:cubicBezTo>
                <a:cubicBezTo>
                  <a:pt x="8952459" y="2062787"/>
                  <a:pt x="8837248" y="2278555"/>
                  <a:pt x="8888127" y="2443790"/>
                </a:cubicBezTo>
                <a:cubicBezTo>
                  <a:pt x="8939006" y="2609025"/>
                  <a:pt x="8847859" y="2688484"/>
                  <a:pt x="8888127" y="2823935"/>
                </a:cubicBezTo>
                <a:cubicBezTo>
                  <a:pt x="8928395" y="2959386"/>
                  <a:pt x="8874319" y="3146808"/>
                  <a:pt x="8888127" y="3258387"/>
                </a:cubicBezTo>
                <a:cubicBezTo>
                  <a:pt x="8901935" y="3369966"/>
                  <a:pt x="8835878" y="3733199"/>
                  <a:pt x="8888127" y="3855758"/>
                </a:cubicBezTo>
                <a:cubicBezTo>
                  <a:pt x="8940376" y="3978317"/>
                  <a:pt x="8864266" y="4159917"/>
                  <a:pt x="8888127" y="4344516"/>
                </a:cubicBezTo>
                <a:cubicBezTo>
                  <a:pt x="8911988" y="4529115"/>
                  <a:pt x="8877452" y="4687457"/>
                  <a:pt x="8888127" y="4778968"/>
                </a:cubicBezTo>
                <a:cubicBezTo>
                  <a:pt x="8898802" y="4870479"/>
                  <a:pt x="8865621" y="5180463"/>
                  <a:pt x="8888127" y="5430645"/>
                </a:cubicBezTo>
                <a:cubicBezTo>
                  <a:pt x="8723899" y="5452138"/>
                  <a:pt x="8544368" y="5385432"/>
                  <a:pt x="8295585" y="5430645"/>
                </a:cubicBezTo>
                <a:cubicBezTo>
                  <a:pt x="8046802" y="5475858"/>
                  <a:pt x="7968376" y="5366061"/>
                  <a:pt x="7703043" y="5430645"/>
                </a:cubicBezTo>
                <a:cubicBezTo>
                  <a:pt x="7437710" y="5495229"/>
                  <a:pt x="7415319" y="5400475"/>
                  <a:pt x="7288264" y="5430645"/>
                </a:cubicBezTo>
                <a:cubicBezTo>
                  <a:pt x="7161209" y="5460815"/>
                  <a:pt x="6772452" y="5370298"/>
                  <a:pt x="6606841" y="5430645"/>
                </a:cubicBezTo>
                <a:cubicBezTo>
                  <a:pt x="6441230" y="5490992"/>
                  <a:pt x="6328307" y="5404198"/>
                  <a:pt x="6192062" y="5430645"/>
                </a:cubicBezTo>
                <a:cubicBezTo>
                  <a:pt x="6055817" y="5457092"/>
                  <a:pt x="5811128" y="5356637"/>
                  <a:pt x="5510639" y="5430645"/>
                </a:cubicBezTo>
                <a:cubicBezTo>
                  <a:pt x="5210150" y="5504653"/>
                  <a:pt x="5260111" y="5404593"/>
                  <a:pt x="5184741" y="5430645"/>
                </a:cubicBezTo>
                <a:cubicBezTo>
                  <a:pt x="5109371" y="5456697"/>
                  <a:pt x="4753656" y="5350595"/>
                  <a:pt x="4503318" y="5430645"/>
                </a:cubicBezTo>
                <a:cubicBezTo>
                  <a:pt x="4252980" y="5510695"/>
                  <a:pt x="4263719" y="5406971"/>
                  <a:pt x="4088538" y="5430645"/>
                </a:cubicBezTo>
                <a:cubicBezTo>
                  <a:pt x="3913357" y="5454319"/>
                  <a:pt x="3842767" y="5405398"/>
                  <a:pt x="3762640" y="5430645"/>
                </a:cubicBezTo>
                <a:cubicBezTo>
                  <a:pt x="3682513" y="5455892"/>
                  <a:pt x="3481238" y="5390519"/>
                  <a:pt x="3347861" y="5430645"/>
                </a:cubicBezTo>
                <a:cubicBezTo>
                  <a:pt x="3214484" y="5470771"/>
                  <a:pt x="2889776" y="5402535"/>
                  <a:pt x="2666438" y="5430645"/>
                </a:cubicBezTo>
                <a:cubicBezTo>
                  <a:pt x="2443100" y="5458755"/>
                  <a:pt x="2412099" y="5388974"/>
                  <a:pt x="2251659" y="5430645"/>
                </a:cubicBezTo>
                <a:cubicBezTo>
                  <a:pt x="2091219" y="5472316"/>
                  <a:pt x="1994995" y="5400650"/>
                  <a:pt x="1925761" y="5430645"/>
                </a:cubicBezTo>
                <a:cubicBezTo>
                  <a:pt x="1856527" y="5460640"/>
                  <a:pt x="1691808" y="5415435"/>
                  <a:pt x="1510982" y="5430645"/>
                </a:cubicBezTo>
                <a:cubicBezTo>
                  <a:pt x="1330156" y="5445855"/>
                  <a:pt x="1198802" y="5395042"/>
                  <a:pt x="1007321" y="5430645"/>
                </a:cubicBezTo>
                <a:cubicBezTo>
                  <a:pt x="815840" y="5466248"/>
                  <a:pt x="254205" y="5392023"/>
                  <a:pt x="0" y="5430645"/>
                </a:cubicBezTo>
                <a:cubicBezTo>
                  <a:pt x="-49337" y="5252935"/>
                  <a:pt x="11915" y="5113643"/>
                  <a:pt x="0" y="4996193"/>
                </a:cubicBezTo>
                <a:cubicBezTo>
                  <a:pt x="-11915" y="4878743"/>
                  <a:pt x="49570" y="4711901"/>
                  <a:pt x="0" y="4561742"/>
                </a:cubicBezTo>
                <a:cubicBezTo>
                  <a:pt x="-49570" y="4411583"/>
                  <a:pt x="56578" y="4272057"/>
                  <a:pt x="0" y="4018677"/>
                </a:cubicBezTo>
                <a:cubicBezTo>
                  <a:pt x="-56578" y="3765298"/>
                  <a:pt x="4942" y="3653775"/>
                  <a:pt x="0" y="3475613"/>
                </a:cubicBezTo>
                <a:cubicBezTo>
                  <a:pt x="-4942" y="3297451"/>
                  <a:pt x="50383" y="3180089"/>
                  <a:pt x="0" y="2932548"/>
                </a:cubicBezTo>
                <a:cubicBezTo>
                  <a:pt x="-50383" y="2685008"/>
                  <a:pt x="63069" y="2503149"/>
                  <a:pt x="0" y="2389484"/>
                </a:cubicBezTo>
                <a:cubicBezTo>
                  <a:pt x="-63069" y="2275819"/>
                  <a:pt x="41423" y="2031066"/>
                  <a:pt x="0" y="1900726"/>
                </a:cubicBezTo>
                <a:cubicBezTo>
                  <a:pt x="-41423" y="1770386"/>
                  <a:pt x="55188" y="1586017"/>
                  <a:pt x="0" y="1303355"/>
                </a:cubicBezTo>
                <a:cubicBezTo>
                  <a:pt x="-55188" y="1020693"/>
                  <a:pt x="56316" y="1020779"/>
                  <a:pt x="0" y="760290"/>
                </a:cubicBezTo>
                <a:cubicBezTo>
                  <a:pt x="-56316" y="499801"/>
                  <a:pt x="62122" y="275676"/>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2344946918"/>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44103</TotalTime>
  <Words>923</Words>
  <Application>Microsoft Macintosh PowerPoint</Application>
  <PresentationFormat>Widescreen</PresentationFormat>
  <Paragraphs>111</Paragraphs>
  <Slides>30</Slides>
  <Notes>30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Cambria Math</vt:lpstr>
      <vt:lpstr>Wingdings</vt:lpstr>
      <vt:lpstr>Blank Presentation</vt:lpstr>
      <vt:lpstr>ECE693H, Spring 2025: Multi-robot System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cade lab</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for your Cover</dc:title>
  <dc:subject/>
  <dc:creator>cade lab</dc:creator>
  <cp:keywords/>
  <dc:description/>
  <cp:lastModifiedBy>Daniel Drew</cp:lastModifiedBy>
  <cp:revision>1520</cp:revision>
  <cp:lastPrinted>2025-01-27T23:06:22Z</cp:lastPrinted>
  <dcterms:created xsi:type="dcterms:W3CDTF">2011-02-07T17:37:21Z</dcterms:created>
  <dcterms:modified xsi:type="dcterms:W3CDTF">2025-03-06T08:04:47Z</dcterms:modified>
  <cp:category/>
</cp:coreProperties>
</file>